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032" r:id="rId1"/>
  </p:sldMasterIdLst>
  <p:notesMasterIdLst>
    <p:notesMasterId r:id="rId12"/>
  </p:notesMasterIdLst>
  <p:sldIdLst>
    <p:sldId id="257" r:id="rId2"/>
    <p:sldId id="328" r:id="rId3"/>
    <p:sldId id="390" r:id="rId4"/>
    <p:sldId id="391" r:id="rId5"/>
    <p:sldId id="393" r:id="rId6"/>
    <p:sldId id="394" r:id="rId7"/>
    <p:sldId id="395" r:id="rId8"/>
    <p:sldId id="396" r:id="rId9"/>
    <p:sldId id="397" r:id="rId10"/>
    <p:sldId id="307" r:id="rId11"/>
  </p:sldIdLst>
  <p:sldSz cx="12601575" cy="8280400"/>
  <p:notesSz cx="6858000" cy="9144000"/>
  <p:defaultTextStyle>
    <a:defPPr>
      <a:defRPr lang="ar-IQ"/>
    </a:defPPr>
    <a:lvl1pPr marL="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59658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19316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78974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38632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298290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57948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17606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77264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FFFF00"/>
    <a:srgbClr val="66CCFF"/>
    <a:srgbClr val="336699"/>
    <a:srgbClr val="33CCFF"/>
    <a:srgbClr val="FFFFFF"/>
    <a:srgbClr val="0099CC"/>
    <a:srgbClr val="00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397" autoAdjust="0"/>
    <p:restoredTop sz="94660"/>
  </p:normalViewPr>
  <p:slideViewPr>
    <p:cSldViewPr>
      <p:cViewPr>
        <p:scale>
          <a:sx n="50" d="100"/>
          <a:sy n="50" d="100"/>
        </p:scale>
        <p:origin x="-990" y="-282"/>
      </p:cViewPr>
      <p:guideLst>
        <p:guide orient="horz" pos="2608"/>
        <p:guide pos="39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344C856-2F35-49F9-8046-C3B752B96BD4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819150" y="685800"/>
            <a:ext cx="5219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6593F52-3C47-4FAE-A77F-C1AA238222A2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964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59658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19316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78974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38632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98290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57948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17606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77264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19150" y="685800"/>
            <a:ext cx="52197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3200" b="1" dirty="0" smtClean="0"/>
              <a:t>Grammar of English for </a:t>
            </a:r>
            <a:r>
              <a:rPr lang="en-US" sz="3200" b="1" i="0" dirty="0" smtClean="0"/>
              <a:t>all</a:t>
            </a:r>
            <a:endParaRPr lang="en-US" sz="3200" b="1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6FA534E-48BB-4BA7-8DE4-25EC81235730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2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3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4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5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6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7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8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9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20315" y="3759705"/>
            <a:ext cx="630079" cy="1359442"/>
          </a:xfrm>
          <a:prstGeom prst="rect">
            <a:avLst/>
          </a:prstGeom>
          <a:noFill/>
        </p:spPr>
        <p:txBody>
          <a:bodyPr wrap="square" lIns="0" tIns="11931" rIns="0" bIns="11931" rtlCol="0" anchor="ctr" anchorCtr="0">
            <a:spAutoFit/>
          </a:bodyPr>
          <a:lstStyle/>
          <a:p>
            <a:r>
              <a:rPr lang="en-US" sz="8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134" y="1472071"/>
            <a:ext cx="10396300" cy="2599125"/>
          </a:xfrm>
        </p:spPr>
        <p:txBody>
          <a:bodyPr>
            <a:noAutofit/>
          </a:bodyPr>
          <a:lstStyle>
            <a:lvl1pPr>
              <a:defRPr sz="790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0368" y="4075592"/>
            <a:ext cx="8506063" cy="828041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596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93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89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863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82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79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76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72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0368" y="828042"/>
            <a:ext cx="7980997" cy="4232203"/>
          </a:xfrm>
        </p:spPr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0106" y="736036"/>
            <a:ext cx="2940367" cy="625630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90499" y="828042"/>
            <a:ext cx="6930866" cy="5520266"/>
          </a:xfrm>
        </p:spPr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880736" y="4919579"/>
            <a:ext cx="630079" cy="13351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8" y="5152452"/>
            <a:ext cx="5145643" cy="883242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9658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193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897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38632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98290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57948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1760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7726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50394" y="2300111"/>
            <a:ext cx="8317040" cy="2837417"/>
          </a:xfrm>
        </p:spPr>
        <p:txBody>
          <a:bodyPr/>
          <a:lstStyle>
            <a:lvl1pPr marL="0" algn="l" defTabSz="1193160" rtl="0" eaLnBrk="1" latinLnBrk="0" hangingPunct="1">
              <a:spcBef>
                <a:spcPct val="0"/>
              </a:spcBef>
              <a:buNone/>
              <a:defRPr lang="en-US" sz="70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852431" y="794919"/>
            <a:ext cx="4511364" cy="4140201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6930866" y="794919"/>
            <a:ext cx="4511364" cy="414403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231" y="799275"/>
            <a:ext cx="4511364" cy="772453"/>
          </a:xfrm>
        </p:spPr>
        <p:txBody>
          <a:bodyPr anchor="ctr">
            <a:noAutofit/>
          </a:bodyPr>
          <a:lstStyle>
            <a:lvl1pPr marL="0" indent="0">
              <a:buNone/>
              <a:defRPr sz="2900" b="0"/>
            </a:lvl1pPr>
            <a:lvl2pPr marL="596580" indent="0">
              <a:buNone/>
              <a:defRPr sz="2600" b="1"/>
            </a:lvl2pPr>
            <a:lvl3pPr marL="1193160" indent="0">
              <a:buNone/>
              <a:defRPr sz="2400" b="1"/>
            </a:lvl3pPr>
            <a:lvl4pPr marL="1789740" indent="0">
              <a:buNone/>
              <a:defRPr sz="2100" b="1"/>
            </a:lvl4pPr>
            <a:lvl5pPr marL="2386321" indent="0">
              <a:buNone/>
              <a:defRPr sz="2100" b="1"/>
            </a:lvl5pPr>
            <a:lvl6pPr marL="2982901" indent="0">
              <a:buNone/>
              <a:defRPr sz="2100" b="1"/>
            </a:lvl6pPr>
            <a:lvl7pPr marL="3579481" indent="0">
              <a:buNone/>
              <a:defRPr sz="2100" b="1"/>
            </a:lvl7pPr>
            <a:lvl8pPr marL="4176061" indent="0">
              <a:buNone/>
              <a:defRPr sz="2100" b="1"/>
            </a:lvl8pPr>
            <a:lvl9pPr marL="4772641" indent="0">
              <a:buNone/>
              <a:defRPr sz="21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2432" y="1656080"/>
            <a:ext cx="4515565" cy="3312160"/>
          </a:xfrm>
        </p:spPr>
        <p:txBody>
          <a:bodyPr anchor="t"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30866" y="799275"/>
            <a:ext cx="4511364" cy="772453"/>
          </a:xfrm>
        </p:spPr>
        <p:txBody>
          <a:bodyPr anchor="ctr">
            <a:noAutofit/>
          </a:bodyPr>
          <a:lstStyle>
            <a:lvl1pPr marL="0" indent="0">
              <a:buNone/>
              <a:defRPr sz="2900" b="0"/>
            </a:lvl1pPr>
            <a:lvl2pPr marL="596580" indent="0">
              <a:buNone/>
              <a:defRPr sz="2600" b="1"/>
            </a:lvl2pPr>
            <a:lvl3pPr marL="1193160" indent="0">
              <a:buNone/>
              <a:defRPr sz="2400" b="1"/>
            </a:lvl3pPr>
            <a:lvl4pPr marL="1789740" indent="0">
              <a:buNone/>
              <a:defRPr sz="2100" b="1"/>
            </a:lvl4pPr>
            <a:lvl5pPr marL="2386321" indent="0">
              <a:buNone/>
              <a:defRPr sz="2100" b="1"/>
            </a:lvl5pPr>
            <a:lvl6pPr marL="2982901" indent="0">
              <a:buNone/>
              <a:defRPr sz="2100" b="1"/>
            </a:lvl6pPr>
            <a:lvl7pPr marL="3579481" indent="0">
              <a:buNone/>
              <a:defRPr sz="2100" b="1"/>
            </a:lvl7pPr>
            <a:lvl8pPr marL="4176061" indent="0">
              <a:buNone/>
              <a:defRPr sz="2100" b="1"/>
            </a:lvl8pPr>
            <a:lvl9pPr marL="4772641" indent="0">
              <a:buNone/>
              <a:defRPr sz="21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30866" y="1656080"/>
            <a:ext cx="4511364" cy="3312160"/>
          </a:xfrm>
        </p:spPr>
        <p:txBody>
          <a:bodyPr anchor="t"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56182" y="628084"/>
            <a:ext cx="630079" cy="12225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7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7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87824" y="628084"/>
            <a:ext cx="630079" cy="12225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7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7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343919" y="2142651"/>
            <a:ext cx="630079" cy="162466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10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144" y="828041"/>
            <a:ext cx="5985748" cy="4140201"/>
          </a:xfrm>
        </p:spPr>
        <p:txBody>
          <a:bodyPr anchor="ctr"/>
          <a:lstStyle>
            <a:lvl1pPr>
              <a:defRPr sz="3100"/>
            </a:lvl1pPr>
            <a:lvl2pPr>
              <a:defRPr sz="29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5984" y="828041"/>
            <a:ext cx="3570447" cy="4140201"/>
          </a:xfrm>
        </p:spPr>
        <p:txBody>
          <a:bodyPr anchor="ctr">
            <a:normAutofit/>
          </a:bodyPr>
          <a:lstStyle>
            <a:lvl1pPr marL="0" indent="0">
              <a:buNone/>
              <a:defRPr sz="2100"/>
            </a:lvl1pPr>
            <a:lvl2pPr marL="596580" indent="0">
              <a:buNone/>
              <a:defRPr sz="1600"/>
            </a:lvl2pPr>
            <a:lvl3pPr marL="1193160" indent="0">
              <a:buNone/>
              <a:defRPr sz="1300"/>
            </a:lvl3pPr>
            <a:lvl4pPr marL="1789740" indent="0">
              <a:buNone/>
              <a:defRPr sz="1100"/>
            </a:lvl4pPr>
            <a:lvl5pPr marL="2386321" indent="0">
              <a:buNone/>
              <a:defRPr sz="1100"/>
            </a:lvl5pPr>
            <a:lvl6pPr marL="2982901" indent="0">
              <a:buNone/>
              <a:defRPr sz="1100"/>
            </a:lvl6pPr>
            <a:lvl7pPr marL="3579481" indent="0">
              <a:buNone/>
              <a:defRPr sz="1100"/>
            </a:lvl7pPr>
            <a:lvl8pPr marL="4176061" indent="0">
              <a:buNone/>
              <a:defRPr sz="1100"/>
            </a:lvl8pPr>
            <a:lvl9pPr marL="4772641" indent="0">
              <a:buNone/>
              <a:defRPr sz="1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80211" y="739869"/>
            <a:ext cx="9241155" cy="3075249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4100"/>
            </a:lvl1pPr>
            <a:lvl2pPr marL="596580" indent="0">
              <a:buNone/>
              <a:defRPr sz="3600"/>
            </a:lvl2pPr>
            <a:lvl3pPr marL="1193160" indent="0">
              <a:buNone/>
              <a:defRPr sz="3100"/>
            </a:lvl3pPr>
            <a:lvl4pPr marL="1789740" indent="0">
              <a:buNone/>
              <a:defRPr sz="2600"/>
            </a:lvl4pPr>
            <a:lvl5pPr marL="2386321" indent="0">
              <a:buNone/>
              <a:defRPr sz="2600"/>
            </a:lvl5pPr>
            <a:lvl6pPr marL="2982901" indent="0">
              <a:buNone/>
              <a:defRPr sz="2600"/>
            </a:lvl6pPr>
            <a:lvl7pPr marL="3579481" indent="0">
              <a:buNone/>
              <a:defRPr sz="2600"/>
            </a:lvl7pPr>
            <a:lvl8pPr marL="4176061" indent="0">
              <a:buNone/>
              <a:defRPr sz="2600"/>
            </a:lvl8pPr>
            <a:lvl9pPr marL="4772641" indent="0">
              <a:buNone/>
              <a:defRPr sz="26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0473" y="4169235"/>
            <a:ext cx="6930866" cy="870304"/>
          </a:xfrm>
        </p:spPr>
        <p:txBody>
          <a:bodyPr anchor="ctr">
            <a:normAutofit/>
          </a:bodyPr>
          <a:lstStyle>
            <a:lvl1pPr marL="0" indent="0">
              <a:buNone/>
              <a:defRPr sz="2100"/>
            </a:lvl1pPr>
            <a:lvl2pPr marL="596580" indent="0">
              <a:buNone/>
              <a:defRPr sz="1600"/>
            </a:lvl2pPr>
            <a:lvl3pPr marL="1193160" indent="0">
              <a:buNone/>
              <a:defRPr sz="1300"/>
            </a:lvl3pPr>
            <a:lvl4pPr marL="1789740" indent="0">
              <a:buNone/>
              <a:defRPr sz="1100"/>
            </a:lvl4pPr>
            <a:lvl5pPr marL="2386321" indent="0">
              <a:buNone/>
              <a:defRPr sz="1100"/>
            </a:lvl5pPr>
            <a:lvl6pPr marL="2982901" indent="0">
              <a:buNone/>
              <a:defRPr sz="1100"/>
            </a:lvl6pPr>
            <a:lvl7pPr marL="3579481" indent="0">
              <a:buNone/>
              <a:defRPr sz="1100"/>
            </a:lvl7pPr>
            <a:lvl8pPr marL="4176061" indent="0">
              <a:buNone/>
              <a:defRPr sz="1100"/>
            </a:lvl8pPr>
            <a:lvl9pPr marL="4772641" indent="0">
              <a:buNone/>
              <a:defRPr sz="1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6220" y="4022434"/>
            <a:ext cx="630079" cy="12225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7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7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1"/>
            <a:ext cx="12601575" cy="82804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892471" y="1253821"/>
            <a:ext cx="9978479" cy="689065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94860" y="1025241"/>
            <a:ext cx="6687192" cy="617463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4517433" y="141092"/>
            <a:ext cx="8929370" cy="574092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1134" y="5888284"/>
            <a:ext cx="10396300" cy="1104054"/>
          </a:xfrm>
          <a:prstGeom prst="rect">
            <a:avLst/>
          </a:prstGeom>
        </p:spPr>
        <p:txBody>
          <a:bodyPr vert="horz" lIns="119316" tIns="59658" rIns="119316" bIns="59658" rtlCol="0" anchor="b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0368" y="828041"/>
            <a:ext cx="8401050" cy="4416213"/>
          </a:xfrm>
          <a:prstGeom prst="rect">
            <a:avLst/>
          </a:prstGeom>
        </p:spPr>
        <p:txBody>
          <a:bodyPr vert="horz" lIns="119316" tIns="59658" rIns="119316" bIns="59658" rtlCol="0"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06064" y="7431278"/>
            <a:ext cx="2940367" cy="440854"/>
          </a:xfrm>
          <a:prstGeom prst="rect">
            <a:avLst/>
          </a:prstGeom>
        </p:spPr>
        <p:txBody>
          <a:bodyPr vert="horz" lIns="119316" tIns="59658" rIns="119316" bIns="59658" rtlCol="0" anchor="t"/>
          <a:lstStyle>
            <a:lvl1pPr algn="r">
              <a:defRPr sz="14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621F1FD-1032-4E38-A471-9B7AF2622D51}" type="datetimeFigureOut">
              <a:rPr lang="ar-IQ" smtClean="0"/>
              <a:pPr/>
              <a:t>01/08/1439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4142" y="7431278"/>
            <a:ext cx="6300788" cy="440854"/>
          </a:xfrm>
          <a:prstGeom prst="rect">
            <a:avLst/>
          </a:prstGeom>
        </p:spPr>
        <p:txBody>
          <a:bodyPr vert="horz" lIns="119316" tIns="59658" rIns="119316" bIns="59658" rtlCol="0" anchor="t"/>
          <a:lstStyle>
            <a:lvl1pPr algn="l">
              <a:defRPr sz="14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4142" y="7053674"/>
            <a:ext cx="2940367" cy="368018"/>
          </a:xfrm>
          <a:prstGeom prst="rect">
            <a:avLst/>
          </a:prstGeom>
        </p:spPr>
        <p:txBody>
          <a:bodyPr vert="horz" lIns="119316" tIns="59658" rIns="119316" bIns="11931" rtlCol="0" anchor="b"/>
          <a:lstStyle>
            <a:lvl1pPr algn="l">
              <a:defRPr sz="2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1193160" rtl="1" eaLnBrk="1" latinLnBrk="0" hangingPunct="1">
        <a:spcBef>
          <a:spcPct val="0"/>
        </a:spcBef>
        <a:buNone/>
        <a:defRPr sz="6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57948" indent="-334085" algn="r" defTabSz="1193160" rtl="1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835212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"/>
        <a:defRPr sz="2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312476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"/>
        <a:defRPr sz="2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789740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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147688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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65295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923243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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3281191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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3698797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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658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9316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8974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38632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8290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7948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7606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7264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" y="7176347"/>
            <a:ext cx="12601575" cy="1104054"/>
            <a:chOff x="0" y="5943600"/>
            <a:chExt cx="9144000" cy="914400"/>
          </a:xfrm>
        </p:grpSpPr>
        <p:sp>
          <p:nvSpPr>
            <p:cNvPr id="8" name="Rectangle 7"/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>
                <a:defRPr/>
              </a:pP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172200"/>
              <a:ext cx="91440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>
                <a:defRPr/>
              </a:pPr>
              <a:endParaRPr lang="en-US" dirty="0"/>
            </a:p>
          </p:txBody>
        </p:sp>
      </p:grpSp>
      <p:sp>
        <p:nvSpPr>
          <p:cNvPr id="2051" name="Title 3"/>
          <p:cNvSpPr>
            <a:spLocks noGrp="1"/>
          </p:cNvSpPr>
          <p:nvPr>
            <p:ph type="title"/>
          </p:nvPr>
        </p:nvSpPr>
        <p:spPr>
          <a:xfrm>
            <a:off x="1" y="2852138"/>
            <a:ext cx="12601575" cy="1564076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5700" dirty="0">
                <a:latin typeface="Cambria" pitchFamily="18" charset="0"/>
              </a:rPr>
              <a:t>Presented by</a:t>
            </a:r>
            <a:br>
              <a:rPr lang="en-US" sz="5700" dirty="0">
                <a:latin typeface="Cambria" pitchFamily="18" charset="0"/>
              </a:rPr>
            </a:br>
            <a:r>
              <a:rPr lang="en-US" sz="5200" b="1" dirty="0"/>
              <a:t> </a:t>
            </a:r>
            <a:r>
              <a:rPr lang="en-US" sz="4700" b="1" dirty="0">
                <a:solidFill>
                  <a:srgbClr val="FFC000"/>
                </a:solidFill>
              </a:rPr>
              <a:t>Asst. Inst. </a:t>
            </a:r>
            <a:r>
              <a:rPr lang="en-US" sz="4700" b="1" dirty="0" err="1">
                <a:solidFill>
                  <a:srgbClr val="FFC000"/>
                </a:solidFill>
              </a:rPr>
              <a:t>Hazim</a:t>
            </a:r>
            <a:r>
              <a:rPr lang="en-US" sz="4700" b="1" dirty="0">
                <a:solidFill>
                  <a:srgbClr val="FFC000"/>
                </a:solidFill>
              </a:rPr>
              <a:t> Mohamed Ali  Al </a:t>
            </a:r>
            <a:r>
              <a:rPr lang="en-US" sz="4700" b="1" dirty="0" err="1">
                <a:solidFill>
                  <a:srgbClr val="FFC000"/>
                </a:solidFill>
              </a:rPr>
              <a:t>Timimi</a:t>
            </a:r>
            <a:endParaRPr lang="en-US" sz="5200" dirty="0">
              <a:solidFill>
                <a:srgbClr val="FFC000"/>
              </a:solidFill>
              <a:latin typeface="Cambria" pitchFamily="18" charset="0"/>
            </a:endParaRPr>
          </a:p>
        </p:txBody>
      </p:sp>
      <p:pic>
        <p:nvPicPr>
          <p:cNvPr id="5126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46431" y="736035"/>
            <a:ext cx="851045" cy="829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TextBox 12"/>
          <p:cNvSpPr txBox="1">
            <a:spLocks noChangeArrowheads="1"/>
          </p:cNvSpPr>
          <p:nvPr/>
        </p:nvSpPr>
        <p:spPr bwMode="auto">
          <a:xfrm>
            <a:off x="1" y="4508219"/>
            <a:ext cx="12601575" cy="2293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316" tIns="59658" rIns="119316" bIns="59658">
            <a:spAutoFit/>
          </a:bodyPr>
          <a:lstStyle/>
          <a:p>
            <a:pPr algn="ctr" rtl="0"/>
            <a:r>
              <a:rPr lang="en-US" sz="4700" dirty="0">
                <a:latin typeface="Cambria" pitchFamily="18" charset="0"/>
              </a:rPr>
              <a:t>College of Basic Education,</a:t>
            </a:r>
          </a:p>
          <a:p>
            <a:pPr algn="ctr" rtl="0"/>
            <a:r>
              <a:rPr lang="en-US" sz="4700" dirty="0">
                <a:latin typeface="Cambria" pitchFamily="18" charset="0"/>
              </a:rPr>
              <a:t>University of </a:t>
            </a:r>
            <a:r>
              <a:rPr lang="en-US" sz="4700" dirty="0" err="1">
                <a:latin typeface="Cambria" pitchFamily="18" charset="0"/>
              </a:rPr>
              <a:t>Diyala</a:t>
            </a:r>
            <a:r>
              <a:rPr lang="en-US" sz="4700" dirty="0">
                <a:latin typeface="Cambria" pitchFamily="18" charset="0"/>
              </a:rPr>
              <a:t> </a:t>
            </a:r>
          </a:p>
          <a:p>
            <a:pPr algn="ctr" rtl="0"/>
            <a:r>
              <a:rPr lang="en-US" sz="4700" dirty="0">
                <a:latin typeface="Cambria" pitchFamily="18" charset="0"/>
              </a:rPr>
              <a:t>2017 - 2018</a:t>
            </a:r>
          </a:p>
        </p:txBody>
      </p:sp>
      <p:pic>
        <p:nvPicPr>
          <p:cNvPr id="14" name="صورة 13" descr="as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5092" y="1012049"/>
            <a:ext cx="2096733" cy="173494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6" name="مربع نص 15"/>
          <p:cNvSpPr txBox="1">
            <a:spLocks noChangeArrowheads="1"/>
          </p:cNvSpPr>
          <p:nvPr/>
        </p:nvSpPr>
        <p:spPr bwMode="auto">
          <a:xfrm>
            <a:off x="3465433" y="1656082"/>
            <a:ext cx="8506063" cy="108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316" tIns="59658" rIns="119316" bIns="59658">
            <a:spAutoFit/>
          </a:bodyPr>
          <a:lstStyle/>
          <a:p>
            <a:pPr algn="ctr" rtl="0">
              <a:defRPr/>
            </a:pPr>
            <a:r>
              <a:rPr lang="en-US" sz="6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Grammar</a:t>
            </a:r>
          </a:p>
        </p:txBody>
      </p:sp>
    </p:spTree>
  </p:cSld>
  <p:clrMapOvr>
    <a:masterClrMapping/>
  </p:clrMapOvr>
  <p:transition spd="slow" advClick="0" advTm="1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51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2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800"/>
                            </p:stCondLst>
                            <p:childTnLst>
                              <p:par>
                                <p:cTn id="17" presetID="2" presetClass="entr" presetSubtype="9" fill="hold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800"/>
                            </p:stCondLst>
                            <p:childTnLst>
                              <p:par>
                                <p:cTn id="22" presetID="4" presetClass="entr" presetSubtype="3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6131" y="749424"/>
            <a:ext cx="11809311" cy="1104054"/>
          </a:xfrm>
        </p:spPr>
        <p:txBody>
          <a:bodyPr>
            <a:noAutofit/>
          </a:bodyPr>
          <a:lstStyle/>
          <a:p>
            <a:pPr algn="ctr"/>
            <a:r>
              <a:rPr lang="en-GB" sz="6000" dirty="0">
                <a:solidFill>
                  <a:srgbClr val="FFFF00"/>
                </a:solidFill>
                <a:latin typeface="Algerian" pitchFamily="82" charset="0"/>
              </a:rPr>
              <a:t>Thanks for all my students</a:t>
            </a:r>
            <a:endParaRPr lang="ar-SA" sz="6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47390" y="1932094"/>
            <a:ext cx="12007559" cy="6348306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endParaRPr lang="en-GB" sz="5400" dirty="0" smtClean="0"/>
          </a:p>
          <a:p>
            <a:pPr algn="ctr">
              <a:buNone/>
              <a:defRPr/>
            </a:pPr>
            <a:endParaRPr lang="en-GB" sz="5400" dirty="0"/>
          </a:p>
          <a:p>
            <a:pPr algn="ctr">
              <a:buNone/>
              <a:defRPr/>
            </a:pPr>
            <a:r>
              <a:rPr lang="en-GB" sz="5400" dirty="0" smtClean="0"/>
              <a:t>I </a:t>
            </a:r>
            <a:r>
              <a:rPr lang="en-GB" sz="5400" dirty="0"/>
              <a:t>hope you will </a:t>
            </a:r>
            <a:r>
              <a:rPr lang="en-GB" sz="5400" dirty="0" smtClean="0"/>
              <a:t>understand</a:t>
            </a:r>
          </a:p>
          <a:p>
            <a:pPr algn="ctr">
              <a:buNone/>
              <a:defRPr/>
            </a:pPr>
            <a:r>
              <a:rPr lang="en-GB" sz="5400" dirty="0" smtClean="0"/>
              <a:t> </a:t>
            </a:r>
            <a:r>
              <a:rPr lang="en-GB" sz="5400" dirty="0"/>
              <a:t>my lesson...</a:t>
            </a:r>
          </a:p>
          <a:p>
            <a:pPr algn="ctr">
              <a:defRPr/>
            </a:pPr>
            <a:endParaRPr lang="en-GB" dirty="0" smtClean="0"/>
          </a:p>
          <a:p>
            <a:pPr algn="ctr">
              <a:defRPr/>
            </a:pPr>
            <a:endParaRPr lang="en-GB" dirty="0" smtClean="0"/>
          </a:p>
          <a:p>
            <a:pPr algn="ctr">
              <a:buNone/>
              <a:defRPr/>
            </a:pPr>
            <a:r>
              <a:rPr lang="en-US" sz="4700" b="1" dirty="0"/>
              <a:t>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2601796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err="1">
                <a:solidFill>
                  <a:srgbClr val="FFFF00"/>
                </a:solidFill>
                <a:latin typeface="Algerian" pitchFamily="82" charset="0"/>
              </a:rPr>
              <a:t>Nasreddin</a:t>
            </a:r>
            <a:r>
              <a:rPr lang="en-US" sz="7000" b="1" dirty="0">
                <a:solidFill>
                  <a:srgbClr val="FFFF00"/>
                </a:solidFill>
                <a:latin typeface="Algerian" pitchFamily="82" charset="0"/>
              </a:rPr>
              <a:t> Goes Shopping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-22647" y="1835944"/>
            <a:ext cx="1260157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400" dirty="0" smtClean="0"/>
              <a:t>One </a:t>
            </a:r>
            <a:r>
              <a:rPr lang="en-US" sz="4400" dirty="0"/>
              <a:t>day </a:t>
            </a:r>
            <a:r>
              <a:rPr lang="en-US" sz="4400" dirty="0" err="1"/>
              <a:t>Nasreddin</a:t>
            </a:r>
            <a:r>
              <a:rPr lang="en-US" sz="4400" dirty="0"/>
              <a:t> went to town to buy new clothes. First he tried on a pair of trousers. He didn't like the trousers, so he gave them back to the shopkeeper. </a:t>
            </a:r>
            <a:endParaRPr lang="en-US" sz="4400" dirty="0" smtClean="0"/>
          </a:p>
          <a:p>
            <a:pPr algn="l"/>
            <a:r>
              <a:rPr lang="en-US" sz="4400" dirty="0" smtClean="0"/>
              <a:t>Then </a:t>
            </a:r>
            <a:r>
              <a:rPr lang="en-US" sz="4400" dirty="0"/>
              <a:t>he tried a robe which had the same price as the trousers. </a:t>
            </a:r>
            <a:r>
              <a:rPr lang="en-US" sz="4400" dirty="0" err="1"/>
              <a:t>Nasreddin</a:t>
            </a:r>
            <a:r>
              <a:rPr lang="en-US" sz="4400" dirty="0"/>
              <a:t> was pleased with the robe, and he left the shop. Before he climbed on his donkey to ride home, the </a:t>
            </a:r>
            <a:r>
              <a:rPr lang="en-US" sz="4400" dirty="0" smtClean="0"/>
              <a:t>shopkeeper and </a:t>
            </a:r>
            <a:r>
              <a:rPr lang="en-US" sz="4400" dirty="0"/>
              <a:t>the shop-assistant ran out.</a:t>
            </a:r>
            <a:endParaRPr lang="ar-IQ" sz="4400" dirty="0"/>
          </a:p>
        </p:txBody>
      </p:sp>
    </p:spTree>
    <p:extLst>
      <p:ext uri="{BB962C8B-B14F-4D97-AF65-F5344CB8AC3E}">
        <p14:creationId xmlns:p14="http://schemas.microsoft.com/office/powerpoint/2010/main" val="10582954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err="1">
                <a:solidFill>
                  <a:srgbClr val="FFFF00"/>
                </a:solidFill>
                <a:latin typeface="Algerian" pitchFamily="82" charset="0"/>
              </a:rPr>
              <a:t>Nasreddin</a:t>
            </a:r>
            <a:r>
              <a:rPr lang="en-US" sz="7000" b="1" dirty="0">
                <a:solidFill>
                  <a:srgbClr val="FFFF00"/>
                </a:solidFill>
                <a:latin typeface="Algerian" pitchFamily="82" charset="0"/>
              </a:rPr>
              <a:t> Goes Shopping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2506" y="1835944"/>
            <a:ext cx="12601574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4400" dirty="0"/>
              <a:t>"You didn't pay for the robe!" said the shopkeeper</a:t>
            </a:r>
            <a:r>
              <a:rPr lang="en-US" sz="4400" dirty="0" smtClean="0"/>
              <a:t>.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>"But I gave you the trousers in exchange for the robe, didn't I?" replied </a:t>
            </a:r>
            <a:r>
              <a:rPr lang="en-US" sz="4400" dirty="0" err="1"/>
              <a:t>Nasreddin</a:t>
            </a:r>
            <a:r>
              <a:rPr lang="en-US" sz="4400" dirty="0" smtClean="0"/>
              <a:t>.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>"Yes, but you didn't pay for the trousers, either!" said the shopkeeper</a:t>
            </a:r>
            <a:r>
              <a:rPr lang="en-US" sz="4400" dirty="0" smtClean="0"/>
              <a:t>.</a:t>
            </a:r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>"But I didn't buy the trousers," replied </a:t>
            </a:r>
            <a:r>
              <a:rPr lang="en-US" sz="4400" dirty="0" err="1"/>
              <a:t>Nasreddin</a:t>
            </a:r>
            <a:r>
              <a:rPr lang="en-US" sz="4400" dirty="0"/>
              <a:t>. "I am not so stupid as to pay for something which I never bought."</a:t>
            </a:r>
            <a:br>
              <a:rPr lang="en-US" sz="4400" dirty="0"/>
            </a:br>
            <a:endParaRPr lang="ar-IQ" sz="4400" dirty="0"/>
          </a:p>
        </p:txBody>
      </p:sp>
    </p:spTree>
    <p:extLst>
      <p:ext uri="{BB962C8B-B14F-4D97-AF65-F5344CB8AC3E}">
        <p14:creationId xmlns:p14="http://schemas.microsoft.com/office/powerpoint/2010/main" val="26611020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err="1">
                <a:solidFill>
                  <a:srgbClr val="FFFF00"/>
                </a:solidFill>
                <a:latin typeface="Algerian" pitchFamily="82" charset="0"/>
              </a:rPr>
              <a:t>Nasreddin</a:t>
            </a:r>
            <a:r>
              <a:rPr lang="en-US" sz="7000" b="1" dirty="0">
                <a:solidFill>
                  <a:srgbClr val="FFFF00"/>
                </a:solidFill>
                <a:latin typeface="Algerian" pitchFamily="82" charset="0"/>
              </a:rPr>
              <a:t> Goes Shopping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180107" y="1475904"/>
            <a:ext cx="124214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5400" dirty="0"/>
              <a:t>How did </a:t>
            </a:r>
            <a:r>
              <a:rPr lang="en-US" sz="5400" dirty="0" err="1"/>
              <a:t>Nasreddin</a:t>
            </a:r>
            <a:r>
              <a:rPr lang="en-US" sz="5400" dirty="0"/>
              <a:t> get to the shop?</a:t>
            </a:r>
          </a:p>
          <a:p>
            <a:pPr algn="l"/>
            <a:r>
              <a:rPr lang="en-US" sz="5400" dirty="0"/>
              <a:t>  </a:t>
            </a:r>
            <a:r>
              <a:rPr lang="en-US" sz="5400" dirty="0" smtClean="0"/>
              <a:t>on </a:t>
            </a:r>
            <a:r>
              <a:rPr lang="en-US" sz="5400" dirty="0"/>
              <a:t>foot</a:t>
            </a:r>
          </a:p>
          <a:p>
            <a:pPr algn="l"/>
            <a:r>
              <a:rPr lang="en-US" sz="5400" dirty="0"/>
              <a:t>  </a:t>
            </a:r>
            <a:r>
              <a:rPr lang="en-US" sz="5400" dirty="0" smtClean="0"/>
              <a:t>by </a:t>
            </a:r>
            <a:r>
              <a:rPr lang="en-US" sz="5400" dirty="0"/>
              <a:t>camel</a:t>
            </a:r>
          </a:p>
          <a:p>
            <a:pPr algn="l"/>
            <a:r>
              <a:rPr lang="en-US" sz="5400" dirty="0" smtClean="0"/>
              <a:t>  by </a:t>
            </a:r>
            <a:r>
              <a:rPr lang="en-US" sz="5400" dirty="0"/>
              <a:t>donkey</a:t>
            </a:r>
          </a:p>
          <a:p>
            <a:pPr algn="l"/>
            <a:endParaRPr lang="en-US" sz="5400" dirty="0" smtClean="0"/>
          </a:p>
          <a:p>
            <a:pPr algn="l"/>
            <a:r>
              <a:rPr lang="en-US" sz="5400" dirty="0" err="1" smtClean="0"/>
              <a:t>Nasreddin</a:t>
            </a:r>
            <a:r>
              <a:rPr lang="en-US" sz="5400" dirty="0" smtClean="0"/>
              <a:t> got to the shop by donkey.</a:t>
            </a:r>
          </a:p>
          <a:p>
            <a:pPr algn="l"/>
            <a:endParaRPr lang="en-US" sz="5400" dirty="0" smtClean="0"/>
          </a:p>
          <a:p>
            <a:pPr algn="l"/>
            <a:r>
              <a:rPr lang="en-US" sz="5400" dirty="0" smtClean="0"/>
              <a:t>.</a:t>
            </a:r>
            <a:endParaRPr lang="ar-IQ" sz="5400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180107" y="5580360"/>
            <a:ext cx="11737304" cy="1152128"/>
          </a:xfrm>
          <a:prstGeom prst="roundRect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892" y="4083000"/>
            <a:ext cx="814772" cy="818409"/>
          </a:xfrm>
          <a:prstGeom prst="rect">
            <a:avLst/>
          </a:prstGeom>
          <a:noFill/>
          <a:ln w="50800" cmpd="sng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2888405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400"/>
                            </p:stCondLst>
                            <p:childTnLst>
                              <p:par>
                                <p:cTn id="6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err="1">
                <a:solidFill>
                  <a:srgbClr val="FFFF00"/>
                </a:solidFill>
                <a:latin typeface="Algerian" pitchFamily="82" charset="0"/>
              </a:rPr>
              <a:t>Nasreddin</a:t>
            </a:r>
            <a:r>
              <a:rPr lang="en-US" sz="7000" b="1" dirty="0">
                <a:solidFill>
                  <a:srgbClr val="FFFF00"/>
                </a:solidFill>
                <a:latin typeface="Algerian" pitchFamily="82" charset="0"/>
              </a:rPr>
              <a:t> Goes Shopping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180107" y="1475904"/>
            <a:ext cx="12421468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5400" dirty="0"/>
              <a:t>What did </a:t>
            </a:r>
            <a:r>
              <a:rPr lang="en-US" sz="5400" dirty="0" err="1" smtClean="0"/>
              <a:t>Nasreddin</a:t>
            </a:r>
            <a:r>
              <a:rPr lang="en-US" sz="5400" dirty="0" smtClean="0"/>
              <a:t> do </a:t>
            </a:r>
            <a:r>
              <a:rPr lang="en-US" sz="5400" dirty="0"/>
              <a:t>first in the </a:t>
            </a:r>
            <a:r>
              <a:rPr lang="en-US" sz="5400" dirty="0" smtClean="0"/>
              <a:t>   shop</a:t>
            </a:r>
            <a:r>
              <a:rPr lang="en-US" sz="5400" dirty="0"/>
              <a:t>?  </a:t>
            </a:r>
            <a:endParaRPr lang="en-US" sz="5400" dirty="0" smtClean="0"/>
          </a:p>
          <a:p>
            <a:pPr algn="l"/>
            <a:r>
              <a:rPr lang="en-US" sz="5400" dirty="0" smtClean="0"/>
              <a:t> He </a:t>
            </a:r>
            <a:r>
              <a:rPr lang="en-US" sz="5400" dirty="0"/>
              <a:t>tried on some trousers</a:t>
            </a:r>
            <a:r>
              <a:rPr lang="en-US" sz="5400" dirty="0" smtClean="0"/>
              <a:t>.</a:t>
            </a:r>
          </a:p>
          <a:p>
            <a:pPr algn="l"/>
            <a:r>
              <a:rPr lang="en-US" sz="5400" dirty="0" smtClean="0"/>
              <a:t> He </a:t>
            </a:r>
            <a:r>
              <a:rPr lang="en-US" sz="5400" dirty="0"/>
              <a:t>tried on a robe</a:t>
            </a:r>
            <a:r>
              <a:rPr lang="en-US" sz="5400" dirty="0" smtClean="0"/>
              <a:t>.</a:t>
            </a:r>
          </a:p>
          <a:p>
            <a:pPr algn="l"/>
            <a:r>
              <a:rPr lang="en-US" sz="5400" dirty="0"/>
              <a:t> He tried on a hat.</a:t>
            </a:r>
            <a:endParaRPr lang="en-US" sz="5400" dirty="0" smtClean="0"/>
          </a:p>
          <a:p>
            <a:pPr algn="l"/>
            <a:endParaRPr lang="en-US" sz="5400" dirty="0" smtClean="0"/>
          </a:p>
          <a:p>
            <a:pPr algn="l"/>
            <a:r>
              <a:rPr lang="en-US" sz="5400" dirty="0"/>
              <a:t> </a:t>
            </a:r>
            <a:r>
              <a:rPr lang="en-US" sz="5400" dirty="0" err="1"/>
              <a:t>Nasreddin</a:t>
            </a:r>
            <a:r>
              <a:rPr lang="en-US" sz="5400" dirty="0"/>
              <a:t> tried on some trousers.</a:t>
            </a:r>
          </a:p>
          <a:p>
            <a:pPr algn="l"/>
            <a:endParaRPr lang="en-US" sz="5400" dirty="0" smtClean="0"/>
          </a:p>
          <a:p>
            <a:pPr algn="l"/>
            <a:endParaRPr lang="en-US" sz="5400" dirty="0" smtClean="0"/>
          </a:p>
          <a:p>
            <a:pPr algn="l"/>
            <a:r>
              <a:rPr lang="en-US" sz="5400" dirty="0" smtClean="0"/>
              <a:t>.</a:t>
            </a:r>
            <a:endParaRPr lang="ar-IQ" sz="5400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176932" y="6300440"/>
            <a:ext cx="11737304" cy="1152128"/>
          </a:xfrm>
          <a:prstGeom prst="roundRect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9059" y="3163552"/>
            <a:ext cx="814772" cy="818409"/>
          </a:xfrm>
          <a:prstGeom prst="rect">
            <a:avLst/>
          </a:prstGeom>
          <a:noFill/>
          <a:ln w="50800" cmpd="sng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335133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200"/>
                            </p:stCondLst>
                            <p:childTnLst>
                              <p:par>
                                <p:cTn id="56" presetID="21" presetClass="entr" presetSubtype="1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err="1">
                <a:solidFill>
                  <a:srgbClr val="FFFF00"/>
                </a:solidFill>
                <a:latin typeface="Algerian" pitchFamily="82" charset="0"/>
              </a:rPr>
              <a:t>Nasreddin</a:t>
            </a:r>
            <a:r>
              <a:rPr lang="en-US" sz="7000" b="1" dirty="0">
                <a:solidFill>
                  <a:srgbClr val="FFFF00"/>
                </a:solidFill>
                <a:latin typeface="Algerian" pitchFamily="82" charset="0"/>
              </a:rPr>
              <a:t> Goes Shopping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180107" y="1475904"/>
            <a:ext cx="124214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5400" dirty="0"/>
              <a:t>What did </a:t>
            </a:r>
            <a:r>
              <a:rPr lang="en-US" sz="5400" dirty="0" err="1"/>
              <a:t>Nasreddin</a:t>
            </a:r>
            <a:r>
              <a:rPr lang="en-US" sz="5400" dirty="0"/>
              <a:t> try on next</a:t>
            </a:r>
            <a:r>
              <a:rPr lang="en-US" sz="5400" dirty="0" smtClean="0"/>
              <a:t>?</a:t>
            </a:r>
          </a:p>
          <a:p>
            <a:pPr algn="l"/>
            <a:r>
              <a:rPr lang="en-US" sz="5400" dirty="0"/>
              <a:t>a </a:t>
            </a:r>
            <a:r>
              <a:rPr lang="en-US" sz="5400" dirty="0" smtClean="0"/>
              <a:t>robe</a:t>
            </a:r>
          </a:p>
          <a:p>
            <a:pPr algn="l"/>
            <a:r>
              <a:rPr lang="en-US" sz="5400" dirty="0"/>
              <a:t>a pair of </a:t>
            </a:r>
            <a:r>
              <a:rPr lang="en-US" sz="5400" dirty="0" smtClean="0"/>
              <a:t>trousers</a:t>
            </a:r>
          </a:p>
          <a:p>
            <a:pPr algn="l"/>
            <a:r>
              <a:rPr lang="en-US" sz="5400" dirty="0"/>
              <a:t>a hat</a:t>
            </a:r>
            <a:endParaRPr lang="en-US" sz="5400" dirty="0" smtClean="0"/>
          </a:p>
          <a:p>
            <a:pPr algn="l"/>
            <a:endParaRPr lang="en-US" sz="5400" dirty="0" smtClean="0"/>
          </a:p>
          <a:p>
            <a:pPr algn="l"/>
            <a:r>
              <a:rPr lang="en-US" sz="5400" dirty="0" err="1" smtClean="0"/>
              <a:t>Nasreddin</a:t>
            </a:r>
            <a:r>
              <a:rPr lang="en-US" sz="5400" dirty="0" smtClean="0"/>
              <a:t> tired a robe on next.</a:t>
            </a:r>
          </a:p>
          <a:p>
            <a:pPr algn="l"/>
            <a:endParaRPr lang="en-US" sz="5400" dirty="0" smtClean="0"/>
          </a:p>
          <a:p>
            <a:pPr algn="l"/>
            <a:r>
              <a:rPr lang="en-US" sz="5400" dirty="0" smtClean="0"/>
              <a:t>.</a:t>
            </a:r>
            <a:endParaRPr lang="ar-IQ" sz="5400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180107" y="5580360"/>
            <a:ext cx="11737304" cy="1152128"/>
          </a:xfrm>
          <a:prstGeom prst="roundRect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371" y="2427402"/>
            <a:ext cx="814772" cy="818409"/>
          </a:xfrm>
          <a:prstGeom prst="rect">
            <a:avLst/>
          </a:prstGeom>
          <a:noFill/>
          <a:ln w="50800" cmpd="sng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335133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200"/>
                            </p:stCondLst>
                            <p:childTnLst>
                              <p:par>
                                <p:cTn id="5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err="1">
                <a:solidFill>
                  <a:srgbClr val="FFFF00"/>
                </a:solidFill>
                <a:latin typeface="Algerian" pitchFamily="82" charset="0"/>
              </a:rPr>
              <a:t>Nasreddin</a:t>
            </a:r>
            <a:r>
              <a:rPr lang="en-US" sz="7000" b="1" dirty="0">
                <a:solidFill>
                  <a:srgbClr val="FFFF00"/>
                </a:solidFill>
                <a:latin typeface="Algerian" pitchFamily="82" charset="0"/>
              </a:rPr>
              <a:t> Goes Shopping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180107" y="1475904"/>
            <a:ext cx="124214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5400" dirty="0"/>
              <a:t>Which item did </a:t>
            </a:r>
            <a:r>
              <a:rPr lang="en-US" sz="5400" dirty="0" err="1"/>
              <a:t>Nasreddin</a:t>
            </a:r>
            <a:r>
              <a:rPr lang="en-US" sz="5400" dirty="0"/>
              <a:t> like best</a:t>
            </a:r>
            <a:r>
              <a:rPr lang="en-US" sz="5400" dirty="0" smtClean="0"/>
              <a:t>?</a:t>
            </a:r>
          </a:p>
          <a:p>
            <a:pPr algn="l"/>
            <a:r>
              <a:rPr lang="en-US" sz="5400" dirty="0" smtClean="0"/>
              <a:t> the robe</a:t>
            </a:r>
          </a:p>
          <a:p>
            <a:pPr algn="l"/>
            <a:r>
              <a:rPr lang="en-US" sz="5400" dirty="0"/>
              <a:t> the </a:t>
            </a:r>
            <a:r>
              <a:rPr lang="en-US" sz="5400" dirty="0" smtClean="0"/>
              <a:t>hat</a:t>
            </a:r>
          </a:p>
          <a:p>
            <a:pPr algn="l"/>
            <a:r>
              <a:rPr lang="en-US" sz="5400" dirty="0"/>
              <a:t> </a:t>
            </a:r>
            <a:r>
              <a:rPr lang="en-US" sz="5400" dirty="0" smtClean="0"/>
              <a:t>the </a:t>
            </a:r>
            <a:r>
              <a:rPr lang="en-US" sz="5400" dirty="0"/>
              <a:t>trousers</a:t>
            </a:r>
            <a:endParaRPr lang="en-US" sz="5400" dirty="0" smtClean="0"/>
          </a:p>
          <a:p>
            <a:pPr algn="l"/>
            <a:endParaRPr lang="en-US" sz="5400" dirty="0" smtClean="0"/>
          </a:p>
          <a:p>
            <a:pPr algn="l"/>
            <a:r>
              <a:rPr lang="en-US" sz="5400" dirty="0" err="1" smtClean="0"/>
              <a:t>Nasreddin</a:t>
            </a:r>
            <a:r>
              <a:rPr lang="en-US" sz="5400" dirty="0" smtClean="0"/>
              <a:t> liked best the robe.</a:t>
            </a:r>
          </a:p>
          <a:p>
            <a:pPr algn="l"/>
            <a:endParaRPr lang="en-US" sz="5400" dirty="0" smtClean="0"/>
          </a:p>
          <a:p>
            <a:pPr algn="l"/>
            <a:r>
              <a:rPr lang="en-US" sz="5400" dirty="0" smtClean="0"/>
              <a:t>.</a:t>
            </a:r>
            <a:endParaRPr lang="ar-IQ" sz="5400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180107" y="5580360"/>
            <a:ext cx="11737304" cy="1152128"/>
          </a:xfrm>
          <a:prstGeom prst="roundRect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443" y="2280470"/>
            <a:ext cx="814772" cy="818409"/>
          </a:xfrm>
          <a:prstGeom prst="rect">
            <a:avLst/>
          </a:prstGeom>
          <a:noFill/>
          <a:ln w="50800" cmpd="sng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335133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err="1">
                <a:solidFill>
                  <a:srgbClr val="FFFF00"/>
                </a:solidFill>
                <a:latin typeface="Algerian" pitchFamily="82" charset="0"/>
              </a:rPr>
              <a:t>Nasreddin</a:t>
            </a:r>
            <a:r>
              <a:rPr lang="en-US" sz="7000" b="1" dirty="0">
                <a:solidFill>
                  <a:srgbClr val="FFFF00"/>
                </a:solidFill>
                <a:latin typeface="Algerian" pitchFamily="82" charset="0"/>
              </a:rPr>
              <a:t> Goes Shopping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180107" y="1475904"/>
            <a:ext cx="12421468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5400" dirty="0"/>
              <a:t>How many people were working in the shop</a:t>
            </a:r>
            <a:r>
              <a:rPr lang="en-US" sz="5400" dirty="0" smtClean="0"/>
              <a:t>?</a:t>
            </a:r>
          </a:p>
          <a:p>
            <a:pPr algn="l"/>
            <a:r>
              <a:rPr lang="en-US" sz="5400" dirty="0" smtClean="0"/>
              <a:t>  three</a:t>
            </a:r>
            <a:endParaRPr lang="en-US" sz="5400" dirty="0"/>
          </a:p>
          <a:p>
            <a:pPr algn="l"/>
            <a:r>
              <a:rPr lang="en-US" sz="5400" dirty="0"/>
              <a:t>  </a:t>
            </a:r>
            <a:r>
              <a:rPr lang="en-US" sz="5400" dirty="0" smtClean="0"/>
              <a:t>two</a:t>
            </a:r>
            <a:endParaRPr lang="en-US" sz="5400" dirty="0"/>
          </a:p>
          <a:p>
            <a:pPr algn="l"/>
            <a:r>
              <a:rPr lang="en-US" sz="5400" dirty="0" smtClean="0"/>
              <a:t>  one</a:t>
            </a:r>
            <a:endParaRPr lang="en-US" sz="5400" dirty="0"/>
          </a:p>
          <a:p>
            <a:pPr algn="l"/>
            <a:r>
              <a:rPr lang="en-US" sz="5400" dirty="0" smtClean="0"/>
              <a:t>There were two people working in the</a:t>
            </a:r>
          </a:p>
          <a:p>
            <a:pPr algn="l"/>
            <a:r>
              <a:rPr lang="en-US" sz="5400" dirty="0" smtClean="0"/>
              <a:t>Shop. </a:t>
            </a:r>
          </a:p>
          <a:p>
            <a:pPr algn="l"/>
            <a:endParaRPr lang="en-US" sz="5400" dirty="0" smtClean="0"/>
          </a:p>
          <a:p>
            <a:pPr algn="l"/>
            <a:r>
              <a:rPr lang="en-US" sz="5400" dirty="0" smtClean="0"/>
              <a:t>.</a:t>
            </a:r>
            <a:endParaRPr lang="ar-IQ" sz="5400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180107" y="5583820"/>
            <a:ext cx="12025336" cy="1868748"/>
          </a:xfrm>
          <a:prstGeom prst="roundRect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331" y="4082999"/>
            <a:ext cx="814772" cy="818409"/>
          </a:xfrm>
          <a:prstGeom prst="rect">
            <a:avLst/>
          </a:prstGeom>
          <a:noFill/>
          <a:ln w="50800" cmpd="sng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335133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200"/>
                            </p:stCondLst>
                            <p:childTnLst>
                              <p:par>
                                <p:cTn id="7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err="1">
                <a:solidFill>
                  <a:srgbClr val="FFFF00"/>
                </a:solidFill>
                <a:latin typeface="Algerian" pitchFamily="82" charset="0"/>
              </a:rPr>
              <a:t>Nasreddin</a:t>
            </a:r>
            <a:r>
              <a:rPr lang="en-US" sz="7000" b="1" dirty="0">
                <a:solidFill>
                  <a:srgbClr val="FFFF00"/>
                </a:solidFill>
                <a:latin typeface="Algerian" pitchFamily="82" charset="0"/>
              </a:rPr>
              <a:t> Goes Shopping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180107" y="1475904"/>
            <a:ext cx="12421468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5400" dirty="0"/>
              <a:t>Why was the shopkeeper angry when </a:t>
            </a:r>
            <a:r>
              <a:rPr lang="en-US" sz="5400" dirty="0" err="1"/>
              <a:t>Nasreddin</a:t>
            </a:r>
            <a:r>
              <a:rPr lang="en-US" sz="5400" dirty="0"/>
              <a:t> left</a:t>
            </a:r>
            <a:r>
              <a:rPr lang="en-US" sz="5400" dirty="0" smtClean="0"/>
              <a:t>?</a:t>
            </a:r>
          </a:p>
          <a:p>
            <a:pPr algn="l"/>
            <a:r>
              <a:rPr lang="en-US" sz="5400" dirty="0"/>
              <a:t> He didn't take the trousers</a:t>
            </a:r>
            <a:r>
              <a:rPr lang="en-US" sz="5400" dirty="0" smtClean="0"/>
              <a:t>.</a:t>
            </a:r>
          </a:p>
          <a:p>
            <a:pPr algn="l"/>
            <a:r>
              <a:rPr lang="en-US" sz="5400" dirty="0"/>
              <a:t> He didn't pay for the robe</a:t>
            </a:r>
            <a:r>
              <a:rPr lang="en-US" sz="5400" dirty="0" smtClean="0"/>
              <a:t>.</a:t>
            </a:r>
          </a:p>
          <a:p>
            <a:pPr algn="l"/>
            <a:r>
              <a:rPr lang="en-US" sz="5400" dirty="0"/>
              <a:t> </a:t>
            </a:r>
            <a:r>
              <a:rPr lang="en-US" sz="5400" dirty="0" smtClean="0"/>
              <a:t>He </a:t>
            </a:r>
            <a:r>
              <a:rPr lang="en-US" sz="5400" dirty="0"/>
              <a:t>didn't say goodbye.</a:t>
            </a:r>
          </a:p>
          <a:p>
            <a:pPr algn="l"/>
            <a:endParaRPr lang="en-US" sz="5400" dirty="0" smtClean="0"/>
          </a:p>
          <a:p>
            <a:pPr algn="l"/>
            <a:r>
              <a:rPr lang="en-US" sz="5400" dirty="0" smtClean="0"/>
              <a:t>Because he didn't </a:t>
            </a:r>
            <a:r>
              <a:rPr lang="en-US" sz="5400" dirty="0"/>
              <a:t>pay for the robe.</a:t>
            </a:r>
          </a:p>
          <a:p>
            <a:pPr algn="l"/>
            <a:r>
              <a:rPr lang="en-US" sz="5400" dirty="0" smtClean="0"/>
              <a:t> </a:t>
            </a:r>
          </a:p>
          <a:p>
            <a:pPr algn="l"/>
            <a:endParaRPr lang="en-US" sz="5400" dirty="0" smtClean="0"/>
          </a:p>
          <a:p>
            <a:pPr algn="l"/>
            <a:r>
              <a:rPr lang="en-US" sz="5400" dirty="0" smtClean="0"/>
              <a:t>.</a:t>
            </a:r>
            <a:endParaRPr lang="ar-IQ" sz="5400" dirty="0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180107" y="6372448"/>
            <a:ext cx="11737304" cy="1152128"/>
          </a:xfrm>
          <a:prstGeom prst="roundRect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1067" y="4027647"/>
            <a:ext cx="814772" cy="818409"/>
          </a:xfrm>
          <a:prstGeom prst="rect">
            <a:avLst/>
          </a:prstGeom>
          <a:noFill/>
          <a:ln w="50800" cmpd="sng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3351339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عنصري">
  <a:themeElements>
    <a:clrScheme name="عنصري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عنصري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عنصري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5769</TotalTime>
  <Words>374</Words>
  <Application>Microsoft Office PowerPoint</Application>
  <PresentationFormat>مخصص</PresentationFormat>
  <Paragraphs>92</Paragraphs>
  <Slides>10</Slides>
  <Notes>9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عنصري</vt:lpstr>
      <vt:lpstr>Presented by  Asst. Inst. Hazim Mohamed Ali  Al Timimi</vt:lpstr>
      <vt:lpstr>Nasreddin Goes Shopping</vt:lpstr>
      <vt:lpstr>Nasreddin Goes Shopping</vt:lpstr>
      <vt:lpstr>Nasreddin Goes Shopping</vt:lpstr>
      <vt:lpstr>Nasreddin Goes Shopping</vt:lpstr>
      <vt:lpstr>Nasreddin Goes Shopping</vt:lpstr>
      <vt:lpstr>Nasreddin Goes Shopping</vt:lpstr>
      <vt:lpstr>Nasreddin Goes Shopping</vt:lpstr>
      <vt:lpstr>Nasreddin Goes Shopping</vt:lpstr>
      <vt:lpstr>Thanks for all my students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Presented by  Assistant Prof. Nazar Hussien Wali</dc:title>
  <dc:creator>Maher</dc:creator>
  <cp:lastModifiedBy>Maher</cp:lastModifiedBy>
  <cp:revision>330</cp:revision>
  <dcterms:created xsi:type="dcterms:W3CDTF">2018-01-23T08:20:57Z</dcterms:created>
  <dcterms:modified xsi:type="dcterms:W3CDTF">2018-04-16T02:36:16Z</dcterms:modified>
</cp:coreProperties>
</file>