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032" r:id="rId1"/>
  </p:sldMasterIdLst>
  <p:notesMasterIdLst>
    <p:notesMasterId r:id="rId7"/>
  </p:notesMasterIdLst>
  <p:sldIdLst>
    <p:sldId id="257" r:id="rId2"/>
    <p:sldId id="328" r:id="rId3"/>
    <p:sldId id="404" r:id="rId4"/>
    <p:sldId id="405" r:id="rId5"/>
    <p:sldId id="307" r:id="rId6"/>
  </p:sldIdLst>
  <p:sldSz cx="12601575" cy="8280400"/>
  <p:notesSz cx="6858000" cy="9144000"/>
  <p:defaultTextStyle>
    <a:defPPr>
      <a:defRPr lang="ar-IQ"/>
    </a:defPPr>
    <a:lvl1pPr marL="0" algn="r" defTabSz="1193160" rtl="1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596580" algn="r" defTabSz="1193160" rtl="1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193160" algn="r" defTabSz="1193160" rtl="1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789740" algn="r" defTabSz="1193160" rtl="1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386321" algn="r" defTabSz="1193160" rtl="1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2982901" algn="r" defTabSz="1193160" rtl="1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579481" algn="r" defTabSz="1193160" rtl="1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176061" algn="r" defTabSz="1193160" rtl="1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772641" algn="r" defTabSz="1193160" rtl="1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SKxHZvmYRvm7wl3zoFJJVQ==" hashData="UtFmsOX73hQ9LdBdFVi1+vHfnZ0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66"/>
    <a:srgbClr val="FFFF00"/>
    <a:srgbClr val="66CCFF"/>
    <a:srgbClr val="336699"/>
    <a:srgbClr val="33CCFF"/>
    <a:srgbClr val="FFFFFF"/>
    <a:srgbClr val="0099CC"/>
    <a:srgbClr val="00CC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397" autoAdjust="0"/>
    <p:restoredTop sz="94660"/>
  </p:normalViewPr>
  <p:slideViewPr>
    <p:cSldViewPr>
      <p:cViewPr>
        <p:scale>
          <a:sx n="50" d="100"/>
          <a:sy n="50" d="100"/>
        </p:scale>
        <p:origin x="-540" y="-366"/>
      </p:cViewPr>
      <p:guideLst>
        <p:guide orient="horz" pos="2608"/>
        <p:guide pos="39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344C856-2F35-49F9-8046-C3B752B96BD4}" type="datetimeFigureOut">
              <a:rPr lang="ar-IQ" smtClean="0"/>
              <a:pPr/>
              <a:t>03/03/1440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819150" y="685800"/>
            <a:ext cx="5219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6593F52-3C47-4FAE-A77F-C1AA238222A2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9645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1193160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596580" algn="r" defTabSz="1193160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193160" algn="r" defTabSz="1193160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789740" algn="r" defTabSz="1193160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386321" algn="r" defTabSz="1193160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982901" algn="r" defTabSz="1193160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579481" algn="r" defTabSz="1193160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176061" algn="r" defTabSz="1193160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772641" algn="r" defTabSz="1193160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19150" y="685800"/>
            <a:ext cx="52197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3200" b="1" dirty="0" smtClean="0"/>
              <a:t>Grammar of English for </a:t>
            </a:r>
            <a:r>
              <a:rPr lang="en-US" sz="3200" b="1" i="0" dirty="0" smtClean="0"/>
              <a:t>all</a:t>
            </a:r>
            <a:endParaRPr lang="en-US" sz="3200" b="1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6FA534E-48BB-4BA7-8DE4-25EC81235730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819150" y="685800"/>
            <a:ext cx="52197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119316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 smtClean="0"/>
              <a:t>Grammar of English for </a:t>
            </a:r>
            <a:r>
              <a:rPr lang="en-US" sz="1600" b="1" i="0" dirty="0" smtClean="0"/>
              <a:t>all</a:t>
            </a:r>
            <a:endParaRPr lang="en-US" sz="1600" b="1" dirty="0" smtClean="0"/>
          </a:p>
          <a:p>
            <a:pPr algn="ctr"/>
            <a:endParaRPr lang="ar-IQ" strike="noStrik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93F52-3C47-4FAE-A77F-C1AA238222A2}" type="slidenum">
              <a:rPr lang="ar-IQ" smtClean="0"/>
              <a:pPr/>
              <a:t>2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16486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819150" y="685800"/>
            <a:ext cx="52197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119316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 smtClean="0"/>
              <a:t>Grammar of English for </a:t>
            </a:r>
            <a:r>
              <a:rPr lang="en-US" sz="1600" b="1" i="0" dirty="0" smtClean="0"/>
              <a:t>all</a:t>
            </a:r>
            <a:endParaRPr lang="en-US" sz="1600" b="1" dirty="0" smtClean="0"/>
          </a:p>
          <a:p>
            <a:pPr algn="ctr"/>
            <a:endParaRPr lang="ar-IQ" strike="noStrik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93F52-3C47-4FAE-A77F-C1AA238222A2}" type="slidenum">
              <a:rPr lang="ar-IQ" smtClean="0"/>
              <a:pPr/>
              <a:t>3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16486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819150" y="685800"/>
            <a:ext cx="52197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119316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 smtClean="0"/>
              <a:t>Grammar of English for </a:t>
            </a:r>
            <a:r>
              <a:rPr lang="en-US" sz="1600" b="1" i="0" dirty="0" smtClean="0"/>
              <a:t>all</a:t>
            </a:r>
            <a:endParaRPr lang="en-US" sz="1600" b="1" dirty="0" smtClean="0"/>
          </a:p>
          <a:p>
            <a:pPr algn="ctr"/>
            <a:endParaRPr lang="ar-IQ" strike="noStrik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93F52-3C47-4FAE-A77F-C1AA238222A2}" type="slidenum">
              <a:rPr lang="ar-IQ" smtClean="0"/>
              <a:pPr/>
              <a:t>4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16486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520315" y="3759705"/>
            <a:ext cx="630079" cy="1359442"/>
          </a:xfrm>
          <a:prstGeom prst="rect">
            <a:avLst/>
          </a:prstGeom>
          <a:noFill/>
        </p:spPr>
        <p:txBody>
          <a:bodyPr wrap="square" lIns="0" tIns="11931" rIns="0" bIns="11931" rtlCol="0" anchor="ctr" anchorCtr="0">
            <a:spAutoFit/>
          </a:bodyPr>
          <a:lstStyle/>
          <a:p>
            <a:r>
              <a:rPr lang="en-US" sz="8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1134" y="1472071"/>
            <a:ext cx="10396300" cy="2599125"/>
          </a:xfrm>
        </p:spPr>
        <p:txBody>
          <a:bodyPr>
            <a:noAutofit/>
          </a:bodyPr>
          <a:lstStyle>
            <a:lvl1pPr>
              <a:defRPr sz="7900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40368" y="4075592"/>
            <a:ext cx="8506063" cy="828041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5965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93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89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863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829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794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76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72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03/03/1440</a:t>
            </a:fld>
            <a:endParaRPr lang="ar-IQ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0368" y="828042"/>
            <a:ext cx="7980997" cy="4232203"/>
          </a:xfrm>
        </p:spPr>
        <p:txBody>
          <a:bodyPr vert="eaVert" anchor="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03/03/1440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40106" y="736036"/>
            <a:ext cx="2940367" cy="625630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90499" y="828042"/>
            <a:ext cx="6930866" cy="5520266"/>
          </a:xfrm>
        </p:spPr>
        <p:txBody>
          <a:bodyPr vert="eaVert" anchor="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03/03/1440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03/03/1440</a:t>
            </a:fld>
            <a:endParaRPr lang="ar-IQ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880736" y="4919579"/>
            <a:ext cx="630079" cy="133512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88" y="5152452"/>
            <a:ext cx="5145643" cy="883242"/>
          </a:xfrm>
        </p:spPr>
        <p:txBody>
          <a:bodyPr anchor="ctr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59658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1931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8974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38632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98290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57948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17606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77264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03/03/1440</a:t>
            </a:fld>
            <a:endParaRPr lang="ar-IQ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150394" y="2300111"/>
            <a:ext cx="8317040" cy="2837417"/>
          </a:xfrm>
        </p:spPr>
        <p:txBody>
          <a:bodyPr/>
          <a:lstStyle>
            <a:lvl1pPr marL="0" algn="l" defTabSz="1193160" rtl="0" eaLnBrk="1" latinLnBrk="0" hangingPunct="1">
              <a:spcBef>
                <a:spcPct val="0"/>
              </a:spcBef>
              <a:buNone/>
              <a:defRPr lang="en-US" sz="70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03/03/1440</a:t>
            </a:fld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852431" y="794919"/>
            <a:ext cx="4511364" cy="4140201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6930866" y="794919"/>
            <a:ext cx="4511364" cy="4144034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231" y="799275"/>
            <a:ext cx="4511364" cy="772453"/>
          </a:xfrm>
        </p:spPr>
        <p:txBody>
          <a:bodyPr anchor="ctr">
            <a:noAutofit/>
          </a:bodyPr>
          <a:lstStyle>
            <a:lvl1pPr marL="0" indent="0">
              <a:buNone/>
              <a:defRPr sz="2900" b="0"/>
            </a:lvl1pPr>
            <a:lvl2pPr marL="596580" indent="0">
              <a:buNone/>
              <a:defRPr sz="2600" b="1"/>
            </a:lvl2pPr>
            <a:lvl3pPr marL="1193160" indent="0">
              <a:buNone/>
              <a:defRPr sz="2400" b="1"/>
            </a:lvl3pPr>
            <a:lvl4pPr marL="1789740" indent="0">
              <a:buNone/>
              <a:defRPr sz="2100" b="1"/>
            </a:lvl4pPr>
            <a:lvl5pPr marL="2386321" indent="0">
              <a:buNone/>
              <a:defRPr sz="2100" b="1"/>
            </a:lvl5pPr>
            <a:lvl6pPr marL="2982901" indent="0">
              <a:buNone/>
              <a:defRPr sz="2100" b="1"/>
            </a:lvl6pPr>
            <a:lvl7pPr marL="3579481" indent="0">
              <a:buNone/>
              <a:defRPr sz="2100" b="1"/>
            </a:lvl7pPr>
            <a:lvl8pPr marL="4176061" indent="0">
              <a:buNone/>
              <a:defRPr sz="2100" b="1"/>
            </a:lvl8pPr>
            <a:lvl9pPr marL="4772641" indent="0">
              <a:buNone/>
              <a:defRPr sz="21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2432" y="1656080"/>
            <a:ext cx="4515565" cy="3312160"/>
          </a:xfrm>
        </p:spPr>
        <p:txBody>
          <a:bodyPr anchor="t"/>
          <a:lstStyle>
            <a:lvl1pPr>
              <a:defRPr sz="31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30866" y="799275"/>
            <a:ext cx="4511364" cy="772453"/>
          </a:xfrm>
        </p:spPr>
        <p:txBody>
          <a:bodyPr anchor="ctr">
            <a:noAutofit/>
          </a:bodyPr>
          <a:lstStyle>
            <a:lvl1pPr marL="0" indent="0">
              <a:buNone/>
              <a:defRPr sz="2900" b="0"/>
            </a:lvl1pPr>
            <a:lvl2pPr marL="596580" indent="0">
              <a:buNone/>
              <a:defRPr sz="2600" b="1"/>
            </a:lvl2pPr>
            <a:lvl3pPr marL="1193160" indent="0">
              <a:buNone/>
              <a:defRPr sz="2400" b="1"/>
            </a:lvl3pPr>
            <a:lvl4pPr marL="1789740" indent="0">
              <a:buNone/>
              <a:defRPr sz="2100" b="1"/>
            </a:lvl4pPr>
            <a:lvl5pPr marL="2386321" indent="0">
              <a:buNone/>
              <a:defRPr sz="2100" b="1"/>
            </a:lvl5pPr>
            <a:lvl6pPr marL="2982901" indent="0">
              <a:buNone/>
              <a:defRPr sz="2100" b="1"/>
            </a:lvl6pPr>
            <a:lvl7pPr marL="3579481" indent="0">
              <a:buNone/>
              <a:defRPr sz="2100" b="1"/>
            </a:lvl7pPr>
            <a:lvl8pPr marL="4176061" indent="0">
              <a:buNone/>
              <a:defRPr sz="2100" b="1"/>
            </a:lvl8pPr>
            <a:lvl9pPr marL="4772641" indent="0">
              <a:buNone/>
              <a:defRPr sz="21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30866" y="1656080"/>
            <a:ext cx="4511364" cy="3312160"/>
          </a:xfrm>
        </p:spPr>
        <p:txBody>
          <a:bodyPr anchor="t"/>
          <a:lstStyle>
            <a:lvl1pPr>
              <a:defRPr sz="31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456182" y="628084"/>
            <a:ext cx="630079" cy="122252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7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7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587824" y="628084"/>
            <a:ext cx="630079" cy="122252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7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7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03/03/1440</a:t>
            </a:fld>
            <a:endParaRPr lang="ar-IQ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03/03/1440</a:t>
            </a:fld>
            <a:endParaRPr lang="ar-IQ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03/03/1440</a:t>
            </a:fld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343919" y="2142651"/>
            <a:ext cx="630079" cy="162466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10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10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5144" y="828041"/>
            <a:ext cx="5985748" cy="4140201"/>
          </a:xfrm>
        </p:spPr>
        <p:txBody>
          <a:bodyPr anchor="ctr"/>
          <a:lstStyle>
            <a:lvl1pPr>
              <a:defRPr sz="3100"/>
            </a:lvl1pPr>
            <a:lvl2pPr>
              <a:defRPr sz="29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5984" y="828041"/>
            <a:ext cx="3570447" cy="4140201"/>
          </a:xfrm>
        </p:spPr>
        <p:txBody>
          <a:bodyPr anchor="ctr">
            <a:normAutofit/>
          </a:bodyPr>
          <a:lstStyle>
            <a:lvl1pPr marL="0" indent="0">
              <a:buNone/>
              <a:defRPr sz="2100"/>
            </a:lvl1pPr>
            <a:lvl2pPr marL="596580" indent="0">
              <a:buNone/>
              <a:defRPr sz="1600"/>
            </a:lvl2pPr>
            <a:lvl3pPr marL="1193160" indent="0">
              <a:buNone/>
              <a:defRPr sz="1300"/>
            </a:lvl3pPr>
            <a:lvl4pPr marL="1789740" indent="0">
              <a:buNone/>
              <a:defRPr sz="1100"/>
            </a:lvl4pPr>
            <a:lvl5pPr marL="2386321" indent="0">
              <a:buNone/>
              <a:defRPr sz="1100"/>
            </a:lvl5pPr>
            <a:lvl6pPr marL="2982901" indent="0">
              <a:buNone/>
              <a:defRPr sz="1100"/>
            </a:lvl6pPr>
            <a:lvl7pPr marL="3579481" indent="0">
              <a:buNone/>
              <a:defRPr sz="1100"/>
            </a:lvl7pPr>
            <a:lvl8pPr marL="4176061" indent="0">
              <a:buNone/>
              <a:defRPr sz="1100"/>
            </a:lvl8pPr>
            <a:lvl9pPr marL="4772641" indent="0">
              <a:buNone/>
              <a:defRPr sz="11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03/03/1440</a:t>
            </a:fld>
            <a:endParaRPr lang="ar-IQ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80211" y="739869"/>
            <a:ext cx="9241155" cy="3075249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4100"/>
            </a:lvl1pPr>
            <a:lvl2pPr marL="596580" indent="0">
              <a:buNone/>
              <a:defRPr sz="3600"/>
            </a:lvl2pPr>
            <a:lvl3pPr marL="1193160" indent="0">
              <a:buNone/>
              <a:defRPr sz="3100"/>
            </a:lvl3pPr>
            <a:lvl4pPr marL="1789740" indent="0">
              <a:buNone/>
              <a:defRPr sz="2600"/>
            </a:lvl4pPr>
            <a:lvl5pPr marL="2386321" indent="0">
              <a:buNone/>
              <a:defRPr sz="2600"/>
            </a:lvl5pPr>
            <a:lvl6pPr marL="2982901" indent="0">
              <a:buNone/>
              <a:defRPr sz="2600"/>
            </a:lvl6pPr>
            <a:lvl7pPr marL="3579481" indent="0">
              <a:buNone/>
              <a:defRPr sz="2600"/>
            </a:lvl7pPr>
            <a:lvl8pPr marL="4176061" indent="0">
              <a:buNone/>
              <a:defRPr sz="2600"/>
            </a:lvl8pPr>
            <a:lvl9pPr marL="4772641" indent="0">
              <a:buNone/>
              <a:defRPr sz="2600"/>
            </a:lvl9pPr>
          </a:lstStyle>
          <a:p>
            <a:r>
              <a:rPr lang="ar-SA" smtClean="0"/>
              <a:t>انقر فوق الأيقونة لإضافة صورة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80473" y="4169235"/>
            <a:ext cx="6930866" cy="870304"/>
          </a:xfrm>
        </p:spPr>
        <p:txBody>
          <a:bodyPr anchor="ctr">
            <a:normAutofit/>
          </a:bodyPr>
          <a:lstStyle>
            <a:lvl1pPr marL="0" indent="0">
              <a:buNone/>
              <a:defRPr sz="2100"/>
            </a:lvl1pPr>
            <a:lvl2pPr marL="596580" indent="0">
              <a:buNone/>
              <a:defRPr sz="1600"/>
            </a:lvl2pPr>
            <a:lvl3pPr marL="1193160" indent="0">
              <a:buNone/>
              <a:defRPr sz="1300"/>
            </a:lvl3pPr>
            <a:lvl4pPr marL="1789740" indent="0">
              <a:buNone/>
              <a:defRPr sz="1100"/>
            </a:lvl4pPr>
            <a:lvl5pPr marL="2386321" indent="0">
              <a:buNone/>
              <a:defRPr sz="1100"/>
            </a:lvl5pPr>
            <a:lvl6pPr marL="2982901" indent="0">
              <a:buNone/>
              <a:defRPr sz="1100"/>
            </a:lvl6pPr>
            <a:lvl7pPr marL="3579481" indent="0">
              <a:buNone/>
              <a:defRPr sz="1100"/>
            </a:lvl7pPr>
            <a:lvl8pPr marL="4176061" indent="0">
              <a:buNone/>
              <a:defRPr sz="1100"/>
            </a:lvl8pPr>
            <a:lvl9pPr marL="4772641" indent="0">
              <a:buNone/>
              <a:defRPr sz="11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56220" y="4022434"/>
            <a:ext cx="630079" cy="122252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7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7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03/03/1440</a:t>
            </a:fld>
            <a:endParaRPr lang="ar-IQ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1"/>
            <a:ext cx="12601575" cy="82804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9316" tIns="59658" rIns="119316" bIns="59658"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892471" y="1253821"/>
            <a:ext cx="9978479" cy="6890658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9316" tIns="59658" rIns="119316" bIns="59658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94860" y="1025241"/>
            <a:ext cx="6687192" cy="6174632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9316" tIns="59658" rIns="119316" bIns="59658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4517433" y="141092"/>
            <a:ext cx="8929370" cy="574092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9316" tIns="59658" rIns="119316" bIns="59658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71134" y="5888284"/>
            <a:ext cx="10396300" cy="1104054"/>
          </a:xfrm>
          <a:prstGeom prst="rect">
            <a:avLst/>
          </a:prstGeom>
        </p:spPr>
        <p:txBody>
          <a:bodyPr vert="horz" lIns="119316" tIns="59658" rIns="119316" bIns="59658" rtlCol="0" anchor="b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0368" y="828041"/>
            <a:ext cx="8401050" cy="4416213"/>
          </a:xfrm>
          <a:prstGeom prst="rect">
            <a:avLst/>
          </a:prstGeom>
        </p:spPr>
        <p:txBody>
          <a:bodyPr vert="horz" lIns="119316" tIns="59658" rIns="119316" bIns="59658" rtlCol="0" anchor="ctr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06064" y="7431278"/>
            <a:ext cx="2940367" cy="440854"/>
          </a:xfrm>
          <a:prstGeom prst="rect">
            <a:avLst/>
          </a:prstGeom>
        </p:spPr>
        <p:txBody>
          <a:bodyPr vert="horz" lIns="119316" tIns="59658" rIns="119316" bIns="59658" rtlCol="0" anchor="t"/>
          <a:lstStyle>
            <a:lvl1pPr algn="r">
              <a:defRPr sz="14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F621F1FD-1032-4E38-A471-9B7AF2622D51}" type="datetimeFigureOut">
              <a:rPr lang="ar-IQ" smtClean="0"/>
              <a:pPr/>
              <a:t>03/03/1440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4142" y="7431278"/>
            <a:ext cx="6300788" cy="440854"/>
          </a:xfrm>
          <a:prstGeom prst="rect">
            <a:avLst/>
          </a:prstGeom>
        </p:spPr>
        <p:txBody>
          <a:bodyPr vert="horz" lIns="119316" tIns="59658" rIns="119316" bIns="59658" rtlCol="0" anchor="t"/>
          <a:lstStyle>
            <a:lvl1pPr algn="l">
              <a:defRPr sz="14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4142" y="7053674"/>
            <a:ext cx="2940367" cy="368018"/>
          </a:xfrm>
          <a:prstGeom prst="rect">
            <a:avLst/>
          </a:prstGeom>
        </p:spPr>
        <p:txBody>
          <a:bodyPr vert="horz" lIns="119316" tIns="59658" rIns="119316" bIns="11931" rtlCol="0" anchor="b"/>
          <a:lstStyle>
            <a:lvl1pPr algn="l">
              <a:defRPr sz="2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defTabSz="1193160" rtl="1" eaLnBrk="1" latinLnBrk="0" hangingPunct="1">
        <a:spcBef>
          <a:spcPct val="0"/>
        </a:spcBef>
        <a:buNone/>
        <a:defRPr sz="6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57948" indent="-334085" algn="r" defTabSz="1193160" rtl="1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835212" indent="-334085" algn="r" defTabSz="1193160" rtl="1" eaLnBrk="1" latinLnBrk="0" hangingPunct="1">
        <a:spcBef>
          <a:spcPct val="20000"/>
        </a:spcBef>
        <a:buSzPct val="60000"/>
        <a:buFont typeface="Wingdings" pitchFamily="2" charset="2"/>
        <a:buChar char=""/>
        <a:defRPr sz="2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312476" indent="-334085" algn="r" defTabSz="1193160" rtl="1" eaLnBrk="1" latinLnBrk="0" hangingPunct="1">
        <a:spcBef>
          <a:spcPct val="20000"/>
        </a:spcBef>
        <a:buSzPct val="60000"/>
        <a:buFont typeface="Wingdings" pitchFamily="2" charset="2"/>
        <a:buChar char=""/>
        <a:defRPr sz="22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789740" indent="-334085" algn="r" defTabSz="1193160" rtl="1" eaLnBrk="1" latinLnBrk="0" hangingPunct="1">
        <a:spcBef>
          <a:spcPct val="20000"/>
        </a:spcBef>
        <a:buSzPct val="60000"/>
        <a:buFont typeface="Wingdings" pitchFamily="2" charset="2"/>
        <a:buChar char="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2147688" indent="-334085" algn="r" defTabSz="1193160" rtl="1" eaLnBrk="1" latinLnBrk="0" hangingPunct="1">
        <a:spcBef>
          <a:spcPct val="20000"/>
        </a:spcBef>
        <a:buSzPct val="60000"/>
        <a:buFont typeface="Wingdings" pitchFamily="2" charset="2"/>
        <a:buChar char="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2565295" indent="-334085" algn="r" defTabSz="1193160" rtl="1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923243" indent="-334085" algn="r" defTabSz="1193160" rtl="1" eaLnBrk="1" latinLnBrk="0" hangingPunct="1">
        <a:spcBef>
          <a:spcPct val="20000"/>
        </a:spcBef>
        <a:buSzPct val="60000"/>
        <a:buFont typeface="Wingdings" pitchFamily="2" charset="2"/>
        <a:buChar char=""/>
        <a:defRPr sz="19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3281191" indent="-334085" algn="r" defTabSz="1193160" rtl="1" eaLnBrk="1" latinLnBrk="0" hangingPunct="1">
        <a:spcBef>
          <a:spcPct val="20000"/>
        </a:spcBef>
        <a:buSzPct val="60000"/>
        <a:buFont typeface="Wingdings" pitchFamily="2" charset="2"/>
        <a:buChar char=""/>
        <a:defRPr sz="19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3698797" indent="-334085" algn="r" defTabSz="1193160" rtl="1" eaLnBrk="1" latinLnBrk="0" hangingPunct="1">
        <a:spcBef>
          <a:spcPct val="20000"/>
        </a:spcBef>
        <a:buSzPct val="60000"/>
        <a:buFont typeface="Wingdings" pitchFamily="2" charset="2"/>
        <a:buChar char=""/>
        <a:defRPr sz="19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119316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96580" algn="r" defTabSz="119316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93160" algn="r" defTabSz="119316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89740" algn="r" defTabSz="119316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386321" algn="r" defTabSz="119316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82901" algn="r" defTabSz="119316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79481" algn="r" defTabSz="119316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76061" algn="r" defTabSz="119316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772641" algn="r" defTabSz="119316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" y="7176347"/>
            <a:ext cx="12601575" cy="1104054"/>
            <a:chOff x="0" y="5943600"/>
            <a:chExt cx="9144000" cy="914400"/>
          </a:xfrm>
        </p:grpSpPr>
        <p:sp>
          <p:nvSpPr>
            <p:cNvPr id="8" name="Rectangle 7"/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>
                <a:defRPr/>
              </a:pP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172200"/>
              <a:ext cx="91440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>
                <a:defRPr/>
              </a:pPr>
              <a:endParaRPr lang="en-US" dirty="0"/>
            </a:p>
          </p:txBody>
        </p:sp>
      </p:grpSp>
      <p:sp>
        <p:nvSpPr>
          <p:cNvPr id="2051" name="Title 3"/>
          <p:cNvSpPr>
            <a:spLocks noGrp="1"/>
          </p:cNvSpPr>
          <p:nvPr>
            <p:ph type="title"/>
          </p:nvPr>
        </p:nvSpPr>
        <p:spPr>
          <a:xfrm>
            <a:off x="1" y="2852138"/>
            <a:ext cx="12601575" cy="1564076"/>
          </a:xfrm>
          <a:extLst/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5700" dirty="0">
                <a:latin typeface="Cambria" pitchFamily="18" charset="0"/>
              </a:rPr>
              <a:t>Presented by</a:t>
            </a:r>
            <a:br>
              <a:rPr lang="en-US" sz="5700" dirty="0">
                <a:latin typeface="Cambria" pitchFamily="18" charset="0"/>
              </a:rPr>
            </a:br>
            <a:r>
              <a:rPr lang="en-US" sz="5200" b="1" dirty="0"/>
              <a:t> </a:t>
            </a:r>
            <a:r>
              <a:rPr lang="en-US" sz="4700" b="1" dirty="0">
                <a:solidFill>
                  <a:srgbClr val="FFC000"/>
                </a:solidFill>
              </a:rPr>
              <a:t>Asst. Inst. </a:t>
            </a:r>
            <a:r>
              <a:rPr lang="en-US" sz="4700" b="1" dirty="0" err="1">
                <a:solidFill>
                  <a:srgbClr val="FFC000"/>
                </a:solidFill>
              </a:rPr>
              <a:t>Hazim</a:t>
            </a:r>
            <a:r>
              <a:rPr lang="en-US" sz="4700" b="1" dirty="0">
                <a:solidFill>
                  <a:srgbClr val="FFC000"/>
                </a:solidFill>
              </a:rPr>
              <a:t> Mohamed Ali  Al </a:t>
            </a:r>
            <a:r>
              <a:rPr lang="en-US" sz="4700" b="1" dirty="0" err="1">
                <a:solidFill>
                  <a:srgbClr val="FFC000"/>
                </a:solidFill>
              </a:rPr>
              <a:t>Timimi</a:t>
            </a:r>
            <a:endParaRPr lang="en-US" sz="5200" dirty="0">
              <a:solidFill>
                <a:srgbClr val="FFC000"/>
              </a:solidFill>
              <a:latin typeface="Cambria" pitchFamily="18" charset="0"/>
            </a:endParaRPr>
          </a:p>
        </p:txBody>
      </p:sp>
      <p:pic>
        <p:nvPicPr>
          <p:cNvPr id="5126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46431" y="736035"/>
            <a:ext cx="851045" cy="829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7" name="TextBox 12"/>
          <p:cNvSpPr txBox="1">
            <a:spLocks noChangeArrowheads="1"/>
          </p:cNvSpPr>
          <p:nvPr/>
        </p:nvSpPr>
        <p:spPr bwMode="auto">
          <a:xfrm>
            <a:off x="1" y="4508219"/>
            <a:ext cx="12601575" cy="2293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9316" tIns="59658" rIns="119316" bIns="59658">
            <a:spAutoFit/>
          </a:bodyPr>
          <a:lstStyle/>
          <a:p>
            <a:pPr algn="ctr" rtl="0"/>
            <a:r>
              <a:rPr lang="en-US" sz="4700" dirty="0">
                <a:latin typeface="Cambria" pitchFamily="18" charset="0"/>
              </a:rPr>
              <a:t>College of Basic Education,</a:t>
            </a:r>
          </a:p>
          <a:p>
            <a:pPr algn="ctr" rtl="0"/>
            <a:r>
              <a:rPr lang="en-US" sz="4700" dirty="0">
                <a:latin typeface="Cambria" pitchFamily="18" charset="0"/>
              </a:rPr>
              <a:t>University of </a:t>
            </a:r>
            <a:r>
              <a:rPr lang="en-US" sz="4700" dirty="0" err="1">
                <a:latin typeface="Cambria" pitchFamily="18" charset="0"/>
              </a:rPr>
              <a:t>Diyala</a:t>
            </a:r>
            <a:r>
              <a:rPr lang="en-US" sz="4700" dirty="0">
                <a:latin typeface="Cambria" pitchFamily="18" charset="0"/>
              </a:rPr>
              <a:t> </a:t>
            </a:r>
          </a:p>
          <a:p>
            <a:pPr algn="ctr" rtl="0"/>
            <a:r>
              <a:rPr lang="en-US" sz="4700" dirty="0" smtClean="0">
                <a:latin typeface="Cambria" pitchFamily="18" charset="0"/>
              </a:rPr>
              <a:t>201</a:t>
            </a:r>
            <a:r>
              <a:rPr lang="en-US" sz="4700" dirty="0">
                <a:latin typeface="Cambria" pitchFamily="18" charset="0"/>
              </a:rPr>
              <a:t>8</a:t>
            </a:r>
            <a:r>
              <a:rPr lang="en-US" sz="4700" dirty="0" smtClean="0">
                <a:latin typeface="Cambria" pitchFamily="18" charset="0"/>
              </a:rPr>
              <a:t> </a:t>
            </a:r>
            <a:r>
              <a:rPr lang="en-US" sz="4700" dirty="0">
                <a:latin typeface="Cambria" pitchFamily="18" charset="0"/>
              </a:rPr>
              <a:t>- </a:t>
            </a:r>
            <a:r>
              <a:rPr lang="en-US" sz="4700" dirty="0" smtClean="0">
                <a:latin typeface="Cambria" pitchFamily="18" charset="0"/>
              </a:rPr>
              <a:t>2019</a:t>
            </a:r>
            <a:endParaRPr lang="en-US" sz="4700" dirty="0">
              <a:latin typeface="Cambria" pitchFamily="18" charset="0"/>
            </a:endParaRPr>
          </a:p>
        </p:txBody>
      </p:sp>
      <p:pic>
        <p:nvPicPr>
          <p:cNvPr id="14" name="صورة 13" descr="as copy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35092" y="1012049"/>
            <a:ext cx="2096733" cy="173494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6" name="مربع نص 15"/>
          <p:cNvSpPr txBox="1">
            <a:spLocks noChangeArrowheads="1"/>
          </p:cNvSpPr>
          <p:nvPr/>
        </p:nvSpPr>
        <p:spPr bwMode="auto">
          <a:xfrm>
            <a:off x="3465433" y="1656082"/>
            <a:ext cx="8506063" cy="1086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9316" tIns="59658" rIns="119316" bIns="59658">
            <a:spAutoFit/>
          </a:bodyPr>
          <a:lstStyle/>
          <a:p>
            <a:pPr algn="ctr" rtl="0">
              <a:defRPr/>
            </a:pPr>
            <a:r>
              <a:rPr lang="en-US" sz="6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Grammar</a:t>
            </a:r>
          </a:p>
        </p:txBody>
      </p:sp>
    </p:spTree>
  </p:cSld>
  <p:clrMapOvr>
    <a:masterClrMapping/>
  </p:clrMapOvr>
  <p:transition spd="slow" advClick="0" advTm="1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51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" presetClass="entr" presetSubtype="9" fill="hold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4" presetClass="entr" presetSubtype="3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6627" y="0"/>
            <a:ext cx="11908323" cy="118413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000" b="1" dirty="0" smtClean="0">
                <a:solidFill>
                  <a:srgbClr val="FFFF00"/>
                </a:solidFill>
                <a:latin typeface="Algerian" pitchFamily="82" charset="0"/>
              </a:rPr>
              <a:t>Tests for action &amp; linking</a:t>
            </a:r>
            <a:endParaRPr lang="ar-SA" sz="15000" dirty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468139" y="1691928"/>
            <a:ext cx="1159328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4000" dirty="0"/>
              <a:t>My best friend is the funniest person in class.</a:t>
            </a:r>
          </a:p>
          <a:p>
            <a:pPr algn="l" rtl="0"/>
            <a:r>
              <a:rPr lang="en-US" sz="4000" dirty="0">
                <a:solidFill>
                  <a:srgbClr val="FFFF00"/>
                </a:solidFill>
              </a:rPr>
              <a:t>{Answer} </a:t>
            </a:r>
            <a:r>
              <a:rPr lang="en-US" sz="4000" dirty="0"/>
              <a:t>The verb “is” is </a:t>
            </a:r>
            <a:r>
              <a:rPr lang="en-US" sz="4000" dirty="0" smtClean="0">
                <a:solidFill>
                  <a:srgbClr val="FFFF00"/>
                </a:solidFill>
              </a:rPr>
              <a:t>linking.</a:t>
            </a:r>
            <a:endParaRPr lang="en-US" sz="4000" dirty="0">
              <a:solidFill>
                <a:srgbClr val="FFFF00"/>
              </a:solidFill>
            </a:endParaRPr>
          </a:p>
          <a:p>
            <a:pPr algn="l" rtl="0"/>
            <a:r>
              <a:rPr lang="en-US" sz="4000" dirty="0"/>
              <a:t>My brother </a:t>
            </a:r>
            <a:r>
              <a:rPr lang="en-US" sz="4000" dirty="0" smtClean="0"/>
              <a:t>drove his car all </a:t>
            </a:r>
            <a:r>
              <a:rPr lang="en-US" sz="4000" dirty="0"/>
              <a:t>the way to the mall.</a:t>
            </a:r>
          </a:p>
          <a:p>
            <a:pPr algn="l" rtl="0"/>
            <a:r>
              <a:rPr lang="en-US" sz="4000" dirty="0">
                <a:solidFill>
                  <a:srgbClr val="FFFF00"/>
                </a:solidFill>
              </a:rPr>
              <a:t>{Answer} </a:t>
            </a:r>
            <a:r>
              <a:rPr lang="en-US" sz="4000" dirty="0"/>
              <a:t>The verb </a:t>
            </a:r>
            <a:r>
              <a:rPr lang="en-US" sz="4000" dirty="0" smtClean="0"/>
              <a:t>“drove” </a:t>
            </a:r>
            <a:r>
              <a:rPr lang="en-US" sz="4000" dirty="0"/>
              <a:t>is </a:t>
            </a:r>
            <a:r>
              <a:rPr lang="en-US" sz="4000" dirty="0" smtClean="0">
                <a:solidFill>
                  <a:srgbClr val="FFFF00"/>
                </a:solidFill>
              </a:rPr>
              <a:t>action.</a:t>
            </a:r>
            <a:endParaRPr lang="en-US" sz="4000" dirty="0">
              <a:solidFill>
                <a:srgbClr val="FFFF00"/>
              </a:solidFill>
            </a:endParaRPr>
          </a:p>
          <a:p>
            <a:pPr algn="l" rtl="0"/>
            <a:r>
              <a:rPr lang="en-US" sz="4000" dirty="0"/>
              <a:t>I am a better reader this </a:t>
            </a:r>
            <a:r>
              <a:rPr lang="en-US" sz="4000" dirty="0" smtClean="0"/>
              <a:t>year.</a:t>
            </a:r>
            <a:endParaRPr lang="en-US" sz="4000" dirty="0"/>
          </a:p>
          <a:p>
            <a:pPr algn="l" rtl="0"/>
            <a:r>
              <a:rPr lang="en-US" sz="4000" dirty="0">
                <a:solidFill>
                  <a:srgbClr val="FFFF00"/>
                </a:solidFill>
              </a:rPr>
              <a:t>{Answer} </a:t>
            </a:r>
            <a:r>
              <a:rPr lang="en-US" sz="4000" dirty="0"/>
              <a:t>The verb “am” is </a:t>
            </a:r>
            <a:r>
              <a:rPr lang="en-US" sz="4000" dirty="0" smtClean="0">
                <a:solidFill>
                  <a:srgbClr val="FFFF00"/>
                </a:solidFill>
              </a:rPr>
              <a:t>linking.</a:t>
            </a:r>
            <a:endParaRPr lang="en-US" sz="4000" dirty="0">
              <a:solidFill>
                <a:srgbClr val="FFFF00"/>
              </a:solidFill>
            </a:endParaRPr>
          </a:p>
          <a:p>
            <a:pPr algn="l" rtl="0"/>
            <a:r>
              <a:rPr lang="en-US" sz="4000" dirty="0"/>
              <a:t>We cut the wood in the backyard.</a:t>
            </a:r>
          </a:p>
          <a:p>
            <a:pPr algn="l" rtl="0"/>
            <a:r>
              <a:rPr lang="en-US" sz="4000" dirty="0">
                <a:solidFill>
                  <a:srgbClr val="FFFF00"/>
                </a:solidFill>
              </a:rPr>
              <a:t>{Answer} </a:t>
            </a:r>
            <a:r>
              <a:rPr lang="en-US" sz="4000" dirty="0"/>
              <a:t>The verb “cut” is </a:t>
            </a:r>
            <a:r>
              <a:rPr lang="en-US" sz="4000" dirty="0" smtClean="0">
                <a:solidFill>
                  <a:srgbClr val="FFFF00"/>
                </a:solidFill>
              </a:rPr>
              <a:t>action.</a:t>
            </a:r>
            <a:endParaRPr lang="en-US" sz="4000" dirty="0">
              <a:solidFill>
                <a:srgbClr val="FFFF00"/>
              </a:solidFill>
            </a:endParaRPr>
          </a:p>
          <a:p>
            <a:pPr algn="l" rtl="0"/>
            <a:r>
              <a:rPr lang="en-US" sz="4000" dirty="0"/>
              <a:t>When are we going on the field trip?</a:t>
            </a:r>
          </a:p>
          <a:p>
            <a:pPr algn="l" rtl="0"/>
            <a:r>
              <a:rPr lang="en-US" sz="4000" dirty="0">
                <a:solidFill>
                  <a:srgbClr val="FFFF00"/>
                </a:solidFill>
              </a:rPr>
              <a:t>{Answer} </a:t>
            </a:r>
            <a:r>
              <a:rPr lang="en-US" sz="4000" dirty="0"/>
              <a:t>The verb “going” is </a:t>
            </a:r>
            <a:r>
              <a:rPr lang="en-US" sz="4000" dirty="0" smtClean="0">
                <a:solidFill>
                  <a:srgbClr val="FFFF00"/>
                </a:solidFill>
              </a:rPr>
              <a:t>action.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2954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6627" y="0"/>
            <a:ext cx="11908323" cy="118413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000" b="1" dirty="0" smtClean="0">
                <a:solidFill>
                  <a:srgbClr val="FFFF00"/>
                </a:solidFill>
                <a:latin typeface="Algerian" pitchFamily="82" charset="0"/>
              </a:rPr>
              <a:t>Tests for action &amp; linking</a:t>
            </a:r>
            <a:endParaRPr lang="ar-SA" sz="15000" dirty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468139" y="1691928"/>
            <a:ext cx="1159328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4000" dirty="0"/>
              <a:t>What are your plans for Christmas?</a:t>
            </a:r>
          </a:p>
          <a:p>
            <a:pPr algn="l" rtl="0"/>
            <a:r>
              <a:rPr lang="en-US" sz="4000" dirty="0">
                <a:solidFill>
                  <a:srgbClr val="FFFF00"/>
                </a:solidFill>
              </a:rPr>
              <a:t>{Answer} </a:t>
            </a:r>
            <a:r>
              <a:rPr lang="en-US" sz="4000" dirty="0"/>
              <a:t>The verb “are” is </a:t>
            </a:r>
            <a:r>
              <a:rPr lang="en-US" sz="4000" dirty="0">
                <a:solidFill>
                  <a:srgbClr val="FFFF00"/>
                </a:solidFill>
              </a:rPr>
              <a:t>linking</a:t>
            </a:r>
          </a:p>
          <a:p>
            <a:pPr algn="l" rtl="0"/>
            <a:r>
              <a:rPr lang="en-US" sz="4000" dirty="0"/>
              <a:t>She will stand at the back of the line.</a:t>
            </a:r>
          </a:p>
          <a:p>
            <a:pPr algn="l" rtl="0"/>
            <a:r>
              <a:rPr lang="en-US" sz="4000" dirty="0">
                <a:solidFill>
                  <a:srgbClr val="FFFF00"/>
                </a:solidFill>
              </a:rPr>
              <a:t>{Answer} </a:t>
            </a:r>
            <a:r>
              <a:rPr lang="en-US" sz="4000" dirty="0"/>
              <a:t>The verb “stand” is </a:t>
            </a:r>
            <a:r>
              <a:rPr lang="en-US" sz="4000" dirty="0">
                <a:solidFill>
                  <a:srgbClr val="FFFF00"/>
                </a:solidFill>
              </a:rPr>
              <a:t>action</a:t>
            </a:r>
          </a:p>
          <a:p>
            <a:pPr algn="l" rtl="0"/>
            <a:r>
              <a:rPr lang="en-US" sz="4000" dirty="0"/>
              <a:t>The new student looks sad.</a:t>
            </a:r>
          </a:p>
          <a:p>
            <a:pPr algn="l" rtl="0"/>
            <a:r>
              <a:rPr lang="en-US" sz="4000" dirty="0">
                <a:solidFill>
                  <a:srgbClr val="FFFF00"/>
                </a:solidFill>
              </a:rPr>
              <a:t>{Answer} </a:t>
            </a:r>
            <a:r>
              <a:rPr lang="en-US" sz="4000" dirty="0"/>
              <a:t>The verb “looks” is </a:t>
            </a:r>
            <a:r>
              <a:rPr lang="en-US" sz="4000" dirty="0">
                <a:solidFill>
                  <a:srgbClr val="FFFF00"/>
                </a:solidFill>
              </a:rPr>
              <a:t>linking</a:t>
            </a:r>
          </a:p>
          <a:p>
            <a:pPr algn="l" rtl="0"/>
            <a:r>
              <a:rPr lang="en-US" sz="4000" dirty="0" smtClean="0"/>
              <a:t>My father </a:t>
            </a:r>
            <a:r>
              <a:rPr lang="en-US" sz="4000" dirty="0"/>
              <a:t>will be the </a:t>
            </a:r>
            <a:r>
              <a:rPr lang="en-US" sz="4000" dirty="0" smtClean="0"/>
              <a:t>getting prize tomorrow.</a:t>
            </a:r>
            <a:endParaRPr lang="en-US" sz="4000" dirty="0"/>
          </a:p>
          <a:p>
            <a:pPr algn="l" rtl="0"/>
            <a:r>
              <a:rPr lang="en-US" sz="4000" dirty="0">
                <a:solidFill>
                  <a:srgbClr val="FFFF00"/>
                </a:solidFill>
              </a:rPr>
              <a:t>{Answer} </a:t>
            </a:r>
            <a:r>
              <a:rPr lang="en-US" sz="4000" dirty="0"/>
              <a:t>The verb “be” is </a:t>
            </a:r>
            <a:r>
              <a:rPr lang="en-US" sz="4000" dirty="0">
                <a:solidFill>
                  <a:srgbClr val="FFFF00"/>
                </a:solidFill>
              </a:rPr>
              <a:t>linking</a:t>
            </a:r>
          </a:p>
          <a:p>
            <a:pPr algn="l" rtl="0"/>
            <a:r>
              <a:rPr lang="en-US" sz="4000" dirty="0"/>
              <a:t>I feel anxious about seeing my ex at the game</a:t>
            </a:r>
            <a:r>
              <a:rPr lang="en-US" sz="4000" dirty="0" smtClean="0"/>
              <a:t>.</a:t>
            </a:r>
          </a:p>
          <a:p>
            <a:pPr algn="l" rtl="0"/>
            <a:r>
              <a:rPr lang="en-US" sz="4000" dirty="0"/>
              <a:t>{Answer} The verb “feel” is linking</a:t>
            </a:r>
          </a:p>
        </p:txBody>
      </p:sp>
    </p:spTree>
    <p:extLst>
      <p:ext uri="{BB962C8B-B14F-4D97-AF65-F5344CB8AC3E}">
        <p14:creationId xmlns:p14="http://schemas.microsoft.com/office/powerpoint/2010/main" val="15543650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6627" y="0"/>
            <a:ext cx="11908323" cy="118413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000" b="1" dirty="0" smtClean="0">
                <a:solidFill>
                  <a:srgbClr val="FFFF00"/>
                </a:solidFill>
                <a:latin typeface="Algerian" pitchFamily="82" charset="0"/>
              </a:rPr>
              <a:t>Tests for action &amp; linking</a:t>
            </a:r>
            <a:endParaRPr lang="ar-SA" sz="15000" dirty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468139" y="1691928"/>
            <a:ext cx="1159328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4000" dirty="0"/>
              <a:t>This pizza tastes stale</a:t>
            </a:r>
          </a:p>
          <a:p>
            <a:pPr algn="l" rtl="0"/>
            <a:r>
              <a:rPr lang="en-US" sz="4000" dirty="0">
                <a:solidFill>
                  <a:srgbClr val="FFFF00"/>
                </a:solidFill>
              </a:rPr>
              <a:t>{Answer} </a:t>
            </a:r>
            <a:r>
              <a:rPr lang="en-US" sz="4000" dirty="0"/>
              <a:t>The verb “tastes” is </a:t>
            </a:r>
            <a:r>
              <a:rPr lang="en-US" sz="4000" dirty="0">
                <a:solidFill>
                  <a:srgbClr val="FFFF00"/>
                </a:solidFill>
              </a:rPr>
              <a:t>linking</a:t>
            </a:r>
          </a:p>
          <a:p>
            <a:pPr algn="l" rtl="0"/>
            <a:r>
              <a:rPr lang="en-US" sz="4000" dirty="0"/>
              <a:t>My sister tasted her new recipe.</a:t>
            </a:r>
          </a:p>
          <a:p>
            <a:pPr algn="l" rtl="0"/>
            <a:r>
              <a:rPr lang="en-US" sz="4000" dirty="0">
                <a:solidFill>
                  <a:srgbClr val="FFFF00"/>
                </a:solidFill>
              </a:rPr>
              <a:t>{Answer} </a:t>
            </a:r>
            <a:r>
              <a:rPr lang="en-US" sz="4000" dirty="0"/>
              <a:t>The verb “tasted” is </a:t>
            </a:r>
            <a:r>
              <a:rPr lang="en-US" sz="4000" dirty="0">
                <a:solidFill>
                  <a:srgbClr val="FFFF00"/>
                </a:solidFill>
              </a:rPr>
              <a:t>action</a:t>
            </a:r>
          </a:p>
          <a:p>
            <a:pPr algn="l" rtl="0"/>
            <a:r>
              <a:rPr lang="en-US" sz="4000" dirty="0" smtClean="0"/>
              <a:t>Fred </a:t>
            </a:r>
            <a:r>
              <a:rPr lang="en-US" sz="4000" dirty="0"/>
              <a:t>smelled the flowers.</a:t>
            </a:r>
          </a:p>
          <a:p>
            <a:pPr algn="l" rtl="0"/>
            <a:r>
              <a:rPr lang="en-US" sz="4000" dirty="0">
                <a:solidFill>
                  <a:srgbClr val="FFFF00"/>
                </a:solidFill>
              </a:rPr>
              <a:t>{Answer} </a:t>
            </a:r>
            <a:r>
              <a:rPr lang="en-US" sz="4000" dirty="0"/>
              <a:t>The verb ”smelled” is </a:t>
            </a:r>
            <a:r>
              <a:rPr lang="en-US" sz="4000" dirty="0">
                <a:solidFill>
                  <a:srgbClr val="FFFF00"/>
                </a:solidFill>
              </a:rPr>
              <a:t>action</a:t>
            </a:r>
          </a:p>
          <a:p>
            <a:pPr algn="l" rtl="0"/>
            <a:r>
              <a:rPr lang="en-US" sz="4000" dirty="0"/>
              <a:t>Bob looked out the window.</a:t>
            </a:r>
          </a:p>
          <a:p>
            <a:pPr algn="l" rtl="0"/>
            <a:r>
              <a:rPr lang="en-US" sz="4000" dirty="0">
                <a:solidFill>
                  <a:srgbClr val="FFFF00"/>
                </a:solidFill>
              </a:rPr>
              <a:t>{Answer} </a:t>
            </a:r>
            <a:r>
              <a:rPr lang="en-US" sz="4000" dirty="0"/>
              <a:t>The verb ”looked” is </a:t>
            </a:r>
            <a:r>
              <a:rPr lang="en-US" sz="4000" dirty="0">
                <a:solidFill>
                  <a:srgbClr val="FFFF00"/>
                </a:solidFill>
              </a:rPr>
              <a:t>action</a:t>
            </a:r>
          </a:p>
          <a:p>
            <a:pPr algn="l" rtl="0"/>
            <a:r>
              <a:rPr lang="en-US" sz="4000" dirty="0"/>
              <a:t>The boy looked sad.</a:t>
            </a:r>
          </a:p>
          <a:p>
            <a:pPr algn="l" rtl="0"/>
            <a:r>
              <a:rPr lang="en-US" sz="4000" dirty="0">
                <a:solidFill>
                  <a:srgbClr val="FFFF00"/>
                </a:solidFill>
              </a:rPr>
              <a:t>{Answer} </a:t>
            </a:r>
            <a:r>
              <a:rPr lang="en-US" sz="4000" dirty="0"/>
              <a:t>The verb ”looked” is </a:t>
            </a:r>
            <a:r>
              <a:rPr lang="en-US" sz="4000" dirty="0">
                <a:solidFill>
                  <a:srgbClr val="FFFF00"/>
                </a:solidFill>
              </a:rPr>
              <a:t>linking</a:t>
            </a:r>
          </a:p>
        </p:txBody>
      </p:sp>
    </p:spTree>
    <p:extLst>
      <p:ext uri="{BB962C8B-B14F-4D97-AF65-F5344CB8AC3E}">
        <p14:creationId xmlns:p14="http://schemas.microsoft.com/office/powerpoint/2010/main" val="10556530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96131" y="749424"/>
            <a:ext cx="11809311" cy="1104054"/>
          </a:xfrm>
        </p:spPr>
        <p:txBody>
          <a:bodyPr>
            <a:noAutofit/>
          </a:bodyPr>
          <a:lstStyle/>
          <a:p>
            <a:pPr algn="ctr"/>
            <a:r>
              <a:rPr lang="en-GB" sz="6000" dirty="0">
                <a:solidFill>
                  <a:srgbClr val="FFFF00"/>
                </a:solidFill>
                <a:latin typeface="Algerian" pitchFamily="82" charset="0"/>
              </a:rPr>
              <a:t>Thanks for all my students</a:t>
            </a:r>
            <a:endParaRPr lang="ar-SA" sz="6000" dirty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47390" y="1932094"/>
            <a:ext cx="12007559" cy="6348306"/>
          </a:xfrm>
        </p:spPr>
        <p:txBody>
          <a:bodyPr>
            <a:normAutofit/>
          </a:bodyPr>
          <a:lstStyle/>
          <a:p>
            <a:pPr algn="ctr">
              <a:buNone/>
              <a:defRPr/>
            </a:pPr>
            <a:endParaRPr lang="en-GB" sz="5400" dirty="0" smtClean="0"/>
          </a:p>
          <a:p>
            <a:pPr algn="ctr">
              <a:buNone/>
              <a:defRPr/>
            </a:pPr>
            <a:endParaRPr lang="en-GB" sz="5400" dirty="0"/>
          </a:p>
          <a:p>
            <a:pPr algn="ctr">
              <a:buNone/>
              <a:defRPr/>
            </a:pPr>
            <a:r>
              <a:rPr lang="en-GB" sz="5400" dirty="0" smtClean="0"/>
              <a:t>I </a:t>
            </a:r>
            <a:r>
              <a:rPr lang="en-GB" sz="5400" dirty="0"/>
              <a:t>hope you will </a:t>
            </a:r>
            <a:r>
              <a:rPr lang="en-GB" sz="5400" dirty="0" smtClean="0"/>
              <a:t>understand</a:t>
            </a:r>
          </a:p>
          <a:p>
            <a:pPr algn="ctr">
              <a:buNone/>
              <a:defRPr/>
            </a:pPr>
            <a:r>
              <a:rPr lang="en-GB" sz="5400" dirty="0" smtClean="0"/>
              <a:t> </a:t>
            </a:r>
            <a:r>
              <a:rPr lang="en-GB" sz="5400" dirty="0"/>
              <a:t>my lesson...</a:t>
            </a:r>
          </a:p>
          <a:p>
            <a:pPr algn="ctr">
              <a:defRPr/>
            </a:pPr>
            <a:endParaRPr lang="en-GB" dirty="0" smtClean="0"/>
          </a:p>
          <a:p>
            <a:pPr algn="ctr">
              <a:defRPr/>
            </a:pPr>
            <a:endParaRPr lang="en-GB" dirty="0" smtClean="0"/>
          </a:p>
          <a:p>
            <a:pPr algn="ctr">
              <a:buNone/>
              <a:defRPr/>
            </a:pPr>
            <a:r>
              <a:rPr lang="en-US" sz="4700" b="1" dirty="0"/>
              <a:t>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2601796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عنصري">
  <a:themeElements>
    <a:clrScheme name="عنصري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عنصري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عنصري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6481</TotalTime>
  <Words>340</Words>
  <Application>Microsoft Office PowerPoint</Application>
  <PresentationFormat>مخصص</PresentationFormat>
  <Paragraphs>54</Paragraphs>
  <Slides>5</Slides>
  <Notes>4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عنصري</vt:lpstr>
      <vt:lpstr>Presented by  Asst. Inst. Hazim Mohamed Ali  Al Timimi</vt:lpstr>
      <vt:lpstr>Tests for action &amp; linking</vt:lpstr>
      <vt:lpstr>Tests for action &amp; linking</vt:lpstr>
      <vt:lpstr>Tests for action &amp; linking</vt:lpstr>
      <vt:lpstr>Thanks for all my students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Presented by  Assistant Prof. Nazar Hussien Wali</dc:title>
  <dc:creator>Maher</dc:creator>
  <cp:lastModifiedBy>Maher</cp:lastModifiedBy>
  <cp:revision>363</cp:revision>
  <dcterms:created xsi:type="dcterms:W3CDTF">2018-01-23T08:20:57Z</dcterms:created>
  <dcterms:modified xsi:type="dcterms:W3CDTF">2018-11-12T04:12:30Z</dcterms:modified>
</cp:coreProperties>
</file>