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4032" r:id="rId1"/>
  </p:sldMasterIdLst>
  <p:notesMasterIdLst>
    <p:notesMasterId r:id="rId11"/>
  </p:notesMasterIdLst>
  <p:sldIdLst>
    <p:sldId id="257" r:id="rId2"/>
    <p:sldId id="328" r:id="rId3"/>
    <p:sldId id="390" r:id="rId4"/>
    <p:sldId id="391" r:id="rId5"/>
    <p:sldId id="403" r:id="rId6"/>
    <p:sldId id="392" r:id="rId7"/>
    <p:sldId id="393" r:id="rId8"/>
    <p:sldId id="394" r:id="rId9"/>
    <p:sldId id="307" r:id="rId10"/>
  </p:sldIdLst>
  <p:sldSz cx="12601575" cy="8280400"/>
  <p:notesSz cx="6858000" cy="9144000"/>
  <p:defaultTextStyle>
    <a:defPPr>
      <a:defRPr lang="ar-IQ"/>
    </a:defPPr>
    <a:lvl1pPr marL="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SKxHZvmYRvm7wl3zoFJJVQ==" hashData="UtFmsOX73hQ9LdBdFVi1+vHfnZ0=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FF66"/>
    <a:srgbClr val="FFFF00"/>
    <a:srgbClr val="66CCFF"/>
    <a:srgbClr val="336699"/>
    <a:srgbClr val="33CCFF"/>
    <a:srgbClr val="FFFFFF"/>
    <a:srgbClr val="0099CC"/>
    <a:srgbClr val="00CC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397" autoAdjust="0"/>
    <p:restoredTop sz="94660"/>
  </p:normalViewPr>
  <p:slideViewPr>
    <p:cSldViewPr>
      <p:cViewPr>
        <p:scale>
          <a:sx n="50" d="100"/>
          <a:sy n="50" d="100"/>
        </p:scale>
        <p:origin x="-438" y="-270"/>
      </p:cViewPr>
      <p:guideLst>
        <p:guide orient="horz" pos="2608"/>
        <p:guide pos="39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B344C856-2F35-49F9-8046-C3B752B96BD4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819150" y="685800"/>
            <a:ext cx="5219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6593F52-3C47-4FAE-A77F-C1AA238222A2}" type="slidenum">
              <a:rPr lang="ar-IQ" smtClean="0"/>
              <a:pPr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9645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59658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19316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789740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38632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298290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57948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17606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772641" algn="r" defTabSz="1193160" rtl="1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819150" y="685800"/>
            <a:ext cx="52197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en-US" sz="3200" b="1" dirty="0" smtClean="0"/>
              <a:t>Grammar of English for </a:t>
            </a:r>
            <a:r>
              <a:rPr lang="en-US" sz="3200" b="1" i="0" dirty="0" smtClean="0"/>
              <a:t>all</a:t>
            </a:r>
            <a:endParaRPr lang="en-US" sz="3200" b="1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06FA534E-48BB-4BA7-8DE4-25EC81235730}" type="slidenum">
              <a:rPr lang="en-US" smtClean="0"/>
              <a:pPr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/>
              <a:pPr/>
              <a:t>2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3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4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5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6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7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>
          <a:xfrm>
            <a:off x="819150" y="685800"/>
            <a:ext cx="5219700" cy="3429000"/>
          </a:xfrm>
        </p:spPr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ctr" defTabSz="119316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dirty="0" smtClean="0"/>
              <a:t>Grammar of English for </a:t>
            </a:r>
            <a:r>
              <a:rPr lang="en-US" sz="1600" b="1" i="0" dirty="0" smtClean="0"/>
              <a:t>all</a:t>
            </a:r>
            <a:endParaRPr lang="en-US" sz="1600" b="1" dirty="0" smtClean="0"/>
          </a:p>
          <a:p>
            <a:pPr algn="ctr"/>
            <a:endParaRPr lang="ar-IQ" strike="noStrike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593F52-3C47-4FAE-A77F-C1AA238222A2}" type="slidenum">
              <a:rPr lang="ar-IQ" smtClean="0">
                <a:solidFill>
                  <a:prstClr val="black"/>
                </a:solidFill>
              </a:rPr>
              <a:pPr/>
              <a:t>8</a:t>
            </a:fld>
            <a:endParaRPr lang="ar-IQ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486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520315" y="3759705"/>
            <a:ext cx="630079" cy="1359442"/>
          </a:xfrm>
          <a:prstGeom prst="rect">
            <a:avLst/>
          </a:prstGeom>
          <a:noFill/>
        </p:spPr>
        <p:txBody>
          <a:bodyPr wrap="square" lIns="0" tIns="11931" rIns="0" bIns="11931" rtlCol="0" anchor="ctr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1134" y="1472071"/>
            <a:ext cx="10396300" cy="2599125"/>
          </a:xfrm>
        </p:spPr>
        <p:txBody>
          <a:bodyPr>
            <a:noAutofit/>
          </a:bodyPr>
          <a:lstStyle>
            <a:lvl1pPr>
              <a:defRPr sz="790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40368" y="4075592"/>
            <a:ext cx="8506063" cy="828041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5965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93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897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863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829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7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76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726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0368" y="828042"/>
            <a:ext cx="7980997" cy="4232203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0106" y="736036"/>
            <a:ext cx="2940367" cy="6256302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90499" y="828042"/>
            <a:ext cx="6930866" cy="5520266"/>
          </a:xfrm>
        </p:spPr>
        <p:txBody>
          <a:bodyPr vert="eaVert" anchor="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880736" y="4919579"/>
            <a:ext cx="630079" cy="13351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0788" y="5152452"/>
            <a:ext cx="5145643" cy="883242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59658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1931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8974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38632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98290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57948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1760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7726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150394" y="2300111"/>
            <a:ext cx="8317040" cy="2837417"/>
          </a:xfrm>
        </p:spPr>
        <p:txBody>
          <a:bodyPr/>
          <a:lstStyle>
            <a:lvl1pPr marL="0" algn="l" defTabSz="1193160" rtl="0" eaLnBrk="1" latinLnBrk="0" hangingPunct="1">
              <a:spcBef>
                <a:spcPct val="0"/>
              </a:spcBef>
              <a:buNone/>
              <a:defRPr lang="en-US" sz="70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852431" y="794919"/>
            <a:ext cx="4511364" cy="4140201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6930866" y="794919"/>
            <a:ext cx="4511364" cy="4144034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231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52432" y="1656080"/>
            <a:ext cx="4515565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30866" y="799275"/>
            <a:ext cx="4511364" cy="772453"/>
          </a:xfrm>
        </p:spPr>
        <p:txBody>
          <a:bodyPr anchor="ctr">
            <a:noAutofit/>
          </a:bodyPr>
          <a:lstStyle>
            <a:lvl1pPr marL="0" indent="0">
              <a:buNone/>
              <a:defRPr sz="2900" b="0"/>
            </a:lvl1pPr>
            <a:lvl2pPr marL="596580" indent="0">
              <a:buNone/>
              <a:defRPr sz="2600" b="1"/>
            </a:lvl2pPr>
            <a:lvl3pPr marL="1193160" indent="0">
              <a:buNone/>
              <a:defRPr sz="2400" b="1"/>
            </a:lvl3pPr>
            <a:lvl4pPr marL="1789740" indent="0">
              <a:buNone/>
              <a:defRPr sz="2100" b="1"/>
            </a:lvl4pPr>
            <a:lvl5pPr marL="2386321" indent="0">
              <a:buNone/>
              <a:defRPr sz="2100" b="1"/>
            </a:lvl5pPr>
            <a:lvl6pPr marL="2982901" indent="0">
              <a:buNone/>
              <a:defRPr sz="2100" b="1"/>
            </a:lvl6pPr>
            <a:lvl7pPr marL="3579481" indent="0">
              <a:buNone/>
              <a:defRPr sz="2100" b="1"/>
            </a:lvl7pPr>
            <a:lvl8pPr marL="4176061" indent="0">
              <a:buNone/>
              <a:defRPr sz="2100" b="1"/>
            </a:lvl8pPr>
            <a:lvl9pPr marL="4772641" indent="0">
              <a:buNone/>
              <a:defRPr sz="21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30866" y="1656080"/>
            <a:ext cx="4511364" cy="3312160"/>
          </a:xfrm>
        </p:spPr>
        <p:txBody>
          <a:bodyPr anchor="t"/>
          <a:lstStyle>
            <a:lvl1pPr>
              <a:defRPr sz="3100"/>
            </a:lvl1pPr>
            <a:lvl2pPr>
              <a:defRPr sz="26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456182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87824" y="62808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7343919" y="2142651"/>
            <a:ext cx="630079" cy="162466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10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10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144" y="828041"/>
            <a:ext cx="5985748" cy="4140201"/>
          </a:xfrm>
        </p:spPr>
        <p:txBody>
          <a:bodyPr anchor="ctr"/>
          <a:lstStyle>
            <a:lvl1pPr>
              <a:defRPr sz="3100"/>
            </a:lvl1pPr>
            <a:lvl2pPr>
              <a:defRPr sz="2900"/>
            </a:lvl2pPr>
            <a:lvl3pPr>
              <a:defRPr sz="2600"/>
            </a:lvl3pPr>
            <a:lvl4pPr>
              <a:defRPr sz="2400"/>
            </a:lvl4pPr>
            <a:lvl5pPr>
              <a:defRPr sz="24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5984" y="828041"/>
            <a:ext cx="3570447" cy="4140201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80211" y="739869"/>
            <a:ext cx="9241155" cy="3075249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4100"/>
            </a:lvl1pPr>
            <a:lvl2pPr marL="596580" indent="0">
              <a:buNone/>
              <a:defRPr sz="3600"/>
            </a:lvl2pPr>
            <a:lvl3pPr marL="1193160" indent="0">
              <a:buNone/>
              <a:defRPr sz="3100"/>
            </a:lvl3pPr>
            <a:lvl4pPr marL="1789740" indent="0">
              <a:buNone/>
              <a:defRPr sz="2600"/>
            </a:lvl4pPr>
            <a:lvl5pPr marL="2386321" indent="0">
              <a:buNone/>
              <a:defRPr sz="2600"/>
            </a:lvl5pPr>
            <a:lvl6pPr marL="2982901" indent="0">
              <a:buNone/>
              <a:defRPr sz="2600"/>
            </a:lvl6pPr>
            <a:lvl7pPr marL="3579481" indent="0">
              <a:buNone/>
              <a:defRPr sz="2600"/>
            </a:lvl7pPr>
            <a:lvl8pPr marL="4176061" indent="0">
              <a:buNone/>
              <a:defRPr sz="2600"/>
            </a:lvl8pPr>
            <a:lvl9pPr marL="4772641" indent="0">
              <a:buNone/>
              <a:defRPr sz="26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80473" y="4169235"/>
            <a:ext cx="6930866" cy="870304"/>
          </a:xfrm>
        </p:spPr>
        <p:txBody>
          <a:bodyPr anchor="ctr">
            <a:normAutofit/>
          </a:bodyPr>
          <a:lstStyle>
            <a:lvl1pPr marL="0" indent="0">
              <a:buNone/>
              <a:defRPr sz="2100"/>
            </a:lvl1pPr>
            <a:lvl2pPr marL="596580" indent="0">
              <a:buNone/>
              <a:defRPr sz="1600"/>
            </a:lvl2pPr>
            <a:lvl3pPr marL="1193160" indent="0">
              <a:buNone/>
              <a:defRPr sz="1300"/>
            </a:lvl3pPr>
            <a:lvl4pPr marL="1789740" indent="0">
              <a:buNone/>
              <a:defRPr sz="1100"/>
            </a:lvl4pPr>
            <a:lvl5pPr marL="2386321" indent="0">
              <a:buNone/>
              <a:defRPr sz="1100"/>
            </a:lvl5pPr>
            <a:lvl6pPr marL="2982901" indent="0">
              <a:buNone/>
              <a:defRPr sz="1100"/>
            </a:lvl6pPr>
            <a:lvl7pPr marL="3579481" indent="0">
              <a:buNone/>
              <a:defRPr sz="1100"/>
            </a:lvl7pPr>
            <a:lvl8pPr marL="4176061" indent="0">
              <a:buNone/>
              <a:defRPr sz="1100"/>
            </a:lvl8pPr>
            <a:lvl9pPr marL="4772641" indent="0">
              <a:buNone/>
              <a:defRPr sz="1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56220" y="4022434"/>
            <a:ext cx="630079" cy="1222521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7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79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IQ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"/>
            <a:ext cx="12601575" cy="82804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892471" y="1253821"/>
            <a:ext cx="9978479" cy="6890658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94860" y="1025241"/>
            <a:ext cx="6687192" cy="6174632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4517433" y="141092"/>
            <a:ext cx="8929370" cy="574092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9316" tIns="59658" rIns="119316" bIns="59658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71134" y="5888284"/>
            <a:ext cx="10396300" cy="1104054"/>
          </a:xfrm>
          <a:prstGeom prst="rect">
            <a:avLst/>
          </a:prstGeom>
        </p:spPr>
        <p:txBody>
          <a:bodyPr vert="horz" lIns="119316" tIns="59658" rIns="119316" bIns="59658" rtlCol="0" anchor="b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0368" y="828041"/>
            <a:ext cx="8401050" cy="4416213"/>
          </a:xfrm>
          <a:prstGeom prst="rect">
            <a:avLst/>
          </a:prstGeom>
        </p:spPr>
        <p:txBody>
          <a:bodyPr vert="horz" lIns="119316" tIns="59658" rIns="119316" bIns="59658" rtlCol="0" anchor="ctr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06064" y="7431278"/>
            <a:ext cx="2940367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r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F621F1FD-1032-4E38-A471-9B7AF2622D51}" type="datetimeFigureOut">
              <a:rPr lang="ar-IQ" smtClean="0"/>
              <a:pPr/>
              <a:t>03/03/1440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4142" y="7431278"/>
            <a:ext cx="6300788" cy="440854"/>
          </a:xfrm>
          <a:prstGeom prst="rect">
            <a:avLst/>
          </a:prstGeom>
        </p:spPr>
        <p:txBody>
          <a:bodyPr vert="horz" lIns="119316" tIns="59658" rIns="119316" bIns="59658" rtlCol="0" anchor="t"/>
          <a:lstStyle>
            <a:lvl1pPr algn="l">
              <a:defRPr sz="14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4142" y="7053674"/>
            <a:ext cx="2940367" cy="368018"/>
          </a:xfrm>
          <a:prstGeom prst="rect">
            <a:avLst/>
          </a:prstGeom>
        </p:spPr>
        <p:txBody>
          <a:bodyPr vert="horz" lIns="119316" tIns="59658" rIns="119316" bIns="11931" rtlCol="0" anchor="b"/>
          <a:lstStyle>
            <a:lvl1pPr algn="l">
              <a:defRPr sz="2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87DB466-1BC4-4BCF-81EF-1CC73A7C2AA8}" type="slidenum">
              <a:rPr lang="ar-IQ" smtClean="0"/>
              <a:pPr/>
              <a:t>‹#›</a:t>
            </a:fld>
            <a:endParaRPr lang="ar-IQ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33" r:id="rId1"/>
    <p:sldLayoutId id="2147484034" r:id="rId2"/>
    <p:sldLayoutId id="214748403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1" r:id="rId9"/>
    <p:sldLayoutId id="2147484042" r:id="rId10"/>
    <p:sldLayoutId id="2147484043" r:id="rId11"/>
  </p:sldLayoutIdLst>
  <p:txStyles>
    <p:titleStyle>
      <a:lvl1pPr algn="l" defTabSz="1193160" rtl="1" eaLnBrk="1" latinLnBrk="0" hangingPunct="1">
        <a:spcBef>
          <a:spcPct val="0"/>
        </a:spcBef>
        <a:buNone/>
        <a:defRPr sz="6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57948" indent="-334085" algn="r" defTabSz="1193160" rtl="1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835212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2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312476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2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789740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2147688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20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2565295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923243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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3281191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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3698797" indent="-334085" algn="r" defTabSz="1193160" rtl="1" eaLnBrk="1" latinLnBrk="0" hangingPunct="1">
        <a:spcBef>
          <a:spcPct val="20000"/>
        </a:spcBef>
        <a:buSzPct val="60000"/>
        <a:buFont typeface="Wingdings" pitchFamily="2" charset="2"/>
        <a:buChar char=""/>
        <a:defRPr sz="19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9658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9316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89740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38632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98290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7948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17606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772641" algn="r" defTabSz="1193160" rtl="1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" y="7176347"/>
            <a:ext cx="12601575" cy="1104054"/>
            <a:chOff x="0" y="5943600"/>
            <a:chExt cx="9144000" cy="914400"/>
          </a:xfrm>
        </p:grpSpPr>
        <p:sp>
          <p:nvSpPr>
            <p:cNvPr id="8" name="Rectangle 7"/>
            <p:cNvSpPr/>
            <p:nvPr/>
          </p:nvSpPr>
          <p:spPr>
            <a:xfrm>
              <a:off x="0" y="5943600"/>
              <a:ext cx="9144000" cy="9144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6172200"/>
              <a:ext cx="9144000" cy="685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rtl="0">
                <a:defRPr/>
              </a:pPr>
              <a:endParaRPr lang="en-US" dirty="0"/>
            </a:p>
          </p:txBody>
        </p:sp>
      </p:grpSp>
      <p:sp>
        <p:nvSpPr>
          <p:cNvPr id="2051" name="Title 3"/>
          <p:cNvSpPr>
            <a:spLocks noGrp="1"/>
          </p:cNvSpPr>
          <p:nvPr>
            <p:ph type="title"/>
          </p:nvPr>
        </p:nvSpPr>
        <p:spPr>
          <a:xfrm>
            <a:off x="1" y="2852138"/>
            <a:ext cx="12601575" cy="1564076"/>
          </a:xfrm>
          <a:extLst/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5700" dirty="0">
                <a:latin typeface="Cambria" pitchFamily="18" charset="0"/>
              </a:rPr>
              <a:t>Presented by</a:t>
            </a:r>
            <a:br>
              <a:rPr lang="en-US" sz="5700" dirty="0">
                <a:latin typeface="Cambria" pitchFamily="18" charset="0"/>
              </a:rPr>
            </a:br>
            <a:r>
              <a:rPr lang="en-US" sz="5200" b="1" dirty="0"/>
              <a:t> </a:t>
            </a:r>
            <a:r>
              <a:rPr lang="en-US" sz="4700" b="1" dirty="0">
                <a:solidFill>
                  <a:srgbClr val="FFC000"/>
                </a:solidFill>
              </a:rPr>
              <a:t>Asst. Inst. </a:t>
            </a:r>
            <a:r>
              <a:rPr lang="en-US" sz="4700" b="1" dirty="0" err="1">
                <a:solidFill>
                  <a:srgbClr val="FFC000"/>
                </a:solidFill>
              </a:rPr>
              <a:t>Hazim</a:t>
            </a:r>
            <a:r>
              <a:rPr lang="en-US" sz="4700" b="1" dirty="0">
                <a:solidFill>
                  <a:srgbClr val="FFC000"/>
                </a:solidFill>
              </a:rPr>
              <a:t> Mohamed Ali  Al </a:t>
            </a:r>
            <a:r>
              <a:rPr lang="en-US" sz="4700" b="1" dirty="0" err="1">
                <a:solidFill>
                  <a:srgbClr val="FFC000"/>
                </a:solidFill>
              </a:rPr>
              <a:t>Timimi</a:t>
            </a:r>
            <a:endParaRPr lang="en-US" sz="5200" dirty="0">
              <a:solidFill>
                <a:srgbClr val="FFC000"/>
              </a:solidFill>
              <a:latin typeface="Cambria" pitchFamily="18" charset="0"/>
            </a:endParaRPr>
          </a:p>
        </p:txBody>
      </p:sp>
      <p:pic>
        <p:nvPicPr>
          <p:cNvPr id="5126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46431" y="736035"/>
            <a:ext cx="851045" cy="829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7" name="TextBox 12"/>
          <p:cNvSpPr txBox="1">
            <a:spLocks noChangeArrowheads="1"/>
          </p:cNvSpPr>
          <p:nvPr/>
        </p:nvSpPr>
        <p:spPr bwMode="auto">
          <a:xfrm>
            <a:off x="1" y="4508219"/>
            <a:ext cx="12601575" cy="2293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/>
            <a:r>
              <a:rPr lang="en-US" sz="4700" dirty="0">
                <a:latin typeface="Cambria" pitchFamily="18" charset="0"/>
              </a:rPr>
              <a:t>College of Basic Education,</a:t>
            </a:r>
          </a:p>
          <a:p>
            <a:pPr algn="ctr" rtl="0"/>
            <a:r>
              <a:rPr lang="en-US" sz="4700" dirty="0">
                <a:latin typeface="Cambria" pitchFamily="18" charset="0"/>
              </a:rPr>
              <a:t>University of </a:t>
            </a:r>
            <a:r>
              <a:rPr lang="en-US" sz="4700" dirty="0" err="1">
                <a:latin typeface="Cambria" pitchFamily="18" charset="0"/>
              </a:rPr>
              <a:t>Diyala</a:t>
            </a:r>
            <a:r>
              <a:rPr lang="en-US" sz="4700" dirty="0">
                <a:latin typeface="Cambria" pitchFamily="18" charset="0"/>
              </a:rPr>
              <a:t> </a:t>
            </a:r>
          </a:p>
          <a:p>
            <a:pPr algn="ctr" rtl="0"/>
            <a:r>
              <a:rPr lang="en-US" sz="4700" dirty="0" smtClean="0">
                <a:latin typeface="Cambria" pitchFamily="18" charset="0"/>
              </a:rPr>
              <a:t>201</a:t>
            </a:r>
            <a:r>
              <a:rPr lang="en-US" sz="4700" dirty="0">
                <a:latin typeface="Cambria" pitchFamily="18" charset="0"/>
              </a:rPr>
              <a:t>8</a:t>
            </a:r>
            <a:r>
              <a:rPr lang="en-US" sz="4700" dirty="0" smtClean="0">
                <a:latin typeface="Cambria" pitchFamily="18" charset="0"/>
              </a:rPr>
              <a:t> </a:t>
            </a:r>
            <a:r>
              <a:rPr lang="en-US" sz="4700" dirty="0">
                <a:latin typeface="Cambria" pitchFamily="18" charset="0"/>
              </a:rPr>
              <a:t>- </a:t>
            </a:r>
            <a:r>
              <a:rPr lang="en-US" sz="4700" dirty="0" smtClean="0">
                <a:latin typeface="Cambria" pitchFamily="18" charset="0"/>
              </a:rPr>
              <a:t>2019</a:t>
            </a:r>
            <a:endParaRPr lang="en-US" sz="4700" dirty="0">
              <a:latin typeface="Cambria" pitchFamily="18" charset="0"/>
            </a:endParaRPr>
          </a:p>
        </p:txBody>
      </p:sp>
      <p:pic>
        <p:nvPicPr>
          <p:cNvPr id="14" name="صورة 13" descr="as cop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35092" y="1012049"/>
            <a:ext cx="2096733" cy="1734941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16" name="مربع نص 15"/>
          <p:cNvSpPr txBox="1">
            <a:spLocks noChangeArrowheads="1"/>
          </p:cNvSpPr>
          <p:nvPr/>
        </p:nvSpPr>
        <p:spPr bwMode="auto">
          <a:xfrm>
            <a:off x="3465433" y="1656082"/>
            <a:ext cx="8506063" cy="1086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9316" tIns="59658" rIns="119316" bIns="59658">
            <a:spAutoFit/>
          </a:bodyPr>
          <a:lstStyle/>
          <a:p>
            <a:pPr algn="ctr" rtl="0">
              <a:defRPr/>
            </a:pPr>
            <a:r>
              <a:rPr lang="en-US" sz="62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Grammar</a:t>
            </a:r>
          </a:p>
        </p:txBody>
      </p:sp>
    </p:spTree>
  </p:cSld>
  <p:clrMapOvr>
    <a:masterClrMapping/>
  </p:clrMapOvr>
  <p:transition spd="slow" advClick="0" advTm="1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512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4" presetClass="entr" presetSubtype="32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4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69153" y="1806852"/>
            <a:ext cx="5616117" cy="1279578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279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lvl="0" algn="l"/>
            <a:r>
              <a:rPr lang="en-US" sz="4100" b="1" dirty="0">
                <a:solidFill>
                  <a:prstClr val="white"/>
                </a:solidFill>
              </a:rPr>
              <a:t>What is </a:t>
            </a:r>
            <a:r>
              <a:rPr lang="en-US" sz="4100" b="1" dirty="0" smtClean="0">
                <a:solidFill>
                  <a:prstClr val="white"/>
                </a:solidFill>
              </a:rPr>
              <a:t>action verb?</a:t>
            </a:r>
            <a:endParaRPr lang="ar-IQ" sz="4100" b="1" dirty="0">
              <a:solidFill>
                <a:schemeClr val="tx1"/>
              </a:solidFill>
            </a:endParaRPr>
          </a:p>
          <a:p>
            <a:pPr algn="ctr"/>
            <a:endParaRPr lang="ar-IQ" dirty="0"/>
          </a:p>
        </p:txBody>
      </p:sp>
      <p:sp>
        <p:nvSpPr>
          <p:cNvPr id="17" name="مستطيل مستدير الزوايا 16"/>
          <p:cNvSpPr/>
          <p:nvPr/>
        </p:nvSpPr>
        <p:spPr>
          <a:xfrm>
            <a:off x="469153" y="3564136"/>
            <a:ext cx="11232234" cy="4176464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279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l"/>
            <a:r>
              <a:rPr lang="en-US" sz="4100" b="1" dirty="0">
                <a:solidFill>
                  <a:srgbClr val="FFFF00"/>
                </a:solidFill>
              </a:rPr>
              <a:t>Action verbs, also called dynamic verbs, express an action whether it be physical or mental. An action verb explains what the subject of the sentence is doing or has done. </a:t>
            </a:r>
            <a:endParaRPr lang="ar-IQ" dirty="0"/>
          </a:p>
        </p:txBody>
      </p:sp>
    </p:spTree>
    <p:extLst>
      <p:ext uri="{BB962C8B-B14F-4D97-AF65-F5344CB8AC3E}">
        <p14:creationId xmlns:p14="http://schemas.microsoft.com/office/powerpoint/2010/main" val="1058295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69153" y="1806852"/>
            <a:ext cx="5616117" cy="1325236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l"/>
            <a:r>
              <a:rPr lang="en-US" sz="4100" b="1" dirty="0" smtClean="0">
                <a:solidFill>
                  <a:prstClr val="white"/>
                </a:solidFill>
              </a:rPr>
              <a:t>Study this example:</a:t>
            </a:r>
            <a:endParaRPr lang="ar-IQ" sz="4100" b="1" dirty="0">
              <a:solidFill>
                <a:prstClr val="white"/>
              </a:solidFill>
            </a:endParaRPr>
          </a:p>
          <a:p>
            <a:pPr algn="ctr"/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437328" y="3420120"/>
            <a:ext cx="1123324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4800" dirty="0" smtClean="0"/>
              <a:t>Mary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>
                <a:solidFill>
                  <a:srgbClr val="FFFF00"/>
                </a:solidFill>
              </a:rPr>
              <a:t>walked </a:t>
            </a:r>
            <a:r>
              <a:rPr lang="en-US" sz="4800" dirty="0"/>
              <a:t>to school.</a:t>
            </a:r>
          </a:p>
          <a:p>
            <a:pPr algn="l" rtl="0"/>
            <a:r>
              <a:rPr lang="en-US" sz="4800" dirty="0" smtClean="0">
                <a:solidFill>
                  <a:srgbClr val="FFFF00"/>
                </a:solidFill>
              </a:rPr>
              <a:t>Walked </a:t>
            </a:r>
            <a:r>
              <a:rPr lang="en-US" sz="4800" dirty="0"/>
              <a:t>tells us what </a:t>
            </a:r>
            <a:r>
              <a:rPr lang="en-US" sz="4800" dirty="0" smtClean="0"/>
              <a:t>Mary </a:t>
            </a:r>
            <a:r>
              <a:rPr lang="en-US" sz="4800" dirty="0"/>
              <a:t>was doing</a:t>
            </a:r>
            <a:r>
              <a:rPr lang="en-US" sz="4800" dirty="0" smtClean="0"/>
              <a:t>. (physically</a:t>
            </a:r>
            <a:endParaRPr lang="en-US" sz="4800" dirty="0"/>
          </a:p>
          <a:p>
            <a:pPr algn="l" rtl="0"/>
            <a:r>
              <a:rPr lang="en-US" sz="4800" dirty="0" err="1" smtClean="0"/>
              <a:t>Suha</a:t>
            </a:r>
            <a:r>
              <a:rPr lang="en-US" sz="4800" dirty="0" smtClean="0">
                <a:solidFill>
                  <a:srgbClr val="FFFF00"/>
                </a:solidFill>
              </a:rPr>
              <a:t> </a:t>
            </a:r>
            <a:r>
              <a:rPr lang="en-US" sz="4800" dirty="0">
                <a:solidFill>
                  <a:srgbClr val="FFFF00"/>
                </a:solidFill>
              </a:rPr>
              <a:t>thought </a:t>
            </a:r>
            <a:r>
              <a:rPr lang="en-US" sz="4800" dirty="0"/>
              <a:t>about the math problem.</a:t>
            </a:r>
          </a:p>
          <a:p>
            <a:pPr algn="l" rtl="0"/>
            <a:r>
              <a:rPr lang="en-US" sz="4800" dirty="0">
                <a:solidFill>
                  <a:srgbClr val="FFFF00"/>
                </a:solidFill>
              </a:rPr>
              <a:t>Thought </a:t>
            </a:r>
            <a:r>
              <a:rPr lang="en-US" sz="4800" dirty="0"/>
              <a:t>tells us what </a:t>
            </a:r>
            <a:r>
              <a:rPr lang="en-US" sz="4800" dirty="0" err="1" smtClean="0"/>
              <a:t>Suha</a:t>
            </a:r>
            <a:r>
              <a:rPr lang="en-US" sz="4800" dirty="0" smtClean="0"/>
              <a:t> was </a:t>
            </a:r>
            <a:r>
              <a:rPr lang="en-US" sz="4800" dirty="0" smtClean="0"/>
              <a:t>doing (mentally). 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42401387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7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5" presetID="26" presetClass="entr" presetSubtype="0" fill="hold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6378" y="1160386"/>
            <a:ext cx="9792074" cy="1325236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l"/>
            <a:r>
              <a:rPr lang="en-US" sz="4100" b="1" dirty="0">
                <a:solidFill>
                  <a:prstClr val="white"/>
                </a:solidFill>
              </a:rPr>
              <a:t>What is the function of a </a:t>
            </a:r>
            <a:r>
              <a:rPr lang="en-US" sz="4100" b="1" dirty="0" smtClean="0">
                <a:solidFill>
                  <a:prstClr val="white"/>
                </a:solidFill>
              </a:rPr>
              <a:t>action verb</a:t>
            </a:r>
            <a:r>
              <a:rPr lang="en-US" sz="4100" b="1" dirty="0">
                <a:solidFill>
                  <a:prstClr val="white"/>
                </a:solidFill>
              </a:rPr>
              <a:t>? </a:t>
            </a:r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35219" y="2772048"/>
            <a:ext cx="11161240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3600" b="1" dirty="0">
                <a:solidFill>
                  <a:srgbClr val="FFFF00"/>
                </a:solidFill>
              </a:rPr>
              <a:t>Physical</a:t>
            </a:r>
            <a:r>
              <a:rPr lang="en-US" sz="3600" dirty="0">
                <a:solidFill>
                  <a:schemeClr val="bg1"/>
                </a:solidFill>
              </a:rPr>
              <a:t> verbs are action verbs. They describe specific physical actions. If you can create a motion with your body or use a tool to complete an action, the word you use to describe it is most likely a physical verb.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456378" y="5310356"/>
            <a:ext cx="117362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3600" dirty="0" smtClean="0">
              <a:solidFill>
                <a:srgbClr val="FFFF00"/>
              </a:solidFill>
            </a:endParaRPr>
          </a:p>
          <a:p>
            <a:pPr algn="l"/>
            <a:endParaRPr lang="en-US" sz="3600" dirty="0">
              <a:solidFill>
                <a:srgbClr val="FFFF00"/>
              </a:solidFill>
            </a:endParaRPr>
          </a:p>
          <a:p>
            <a:pPr algn="l"/>
            <a:r>
              <a:rPr lang="en-US" sz="3600" dirty="0" smtClean="0">
                <a:solidFill>
                  <a:srgbClr val="FFFF00"/>
                </a:solidFill>
              </a:rPr>
              <a:t>The </a:t>
            </a:r>
            <a:r>
              <a:rPr lang="en-US" sz="3600" dirty="0">
                <a:solidFill>
                  <a:srgbClr val="FFFF00"/>
                </a:solidFill>
              </a:rPr>
              <a:t>doctor wrote the prescription</a:t>
            </a:r>
            <a:r>
              <a:rPr lang="en-US" sz="3600" dirty="0" smtClean="0">
                <a:solidFill>
                  <a:srgbClr val="FFFF00"/>
                </a:solidFill>
              </a:rPr>
              <a:t>.</a:t>
            </a:r>
          </a:p>
          <a:p>
            <a:pPr algn="l"/>
            <a:r>
              <a:rPr lang="en-US" sz="3600" dirty="0"/>
              <a:t>(In this example, the word wrote is a verb. It expresses the physical activity to write.).</a:t>
            </a:r>
          </a:p>
        </p:txBody>
      </p:sp>
    </p:spTree>
    <p:extLst>
      <p:ext uri="{BB962C8B-B14F-4D97-AF65-F5344CB8AC3E}">
        <p14:creationId xmlns:p14="http://schemas.microsoft.com/office/powerpoint/2010/main" val="26622558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6378" y="1160386"/>
            <a:ext cx="9792074" cy="1325236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l"/>
            <a:r>
              <a:rPr lang="en-US" sz="4100" b="1" dirty="0">
                <a:solidFill>
                  <a:prstClr val="white"/>
                </a:solidFill>
              </a:rPr>
              <a:t>What is the function of a </a:t>
            </a:r>
            <a:r>
              <a:rPr lang="en-US" sz="4100" b="1" dirty="0" smtClean="0">
                <a:solidFill>
                  <a:prstClr val="white"/>
                </a:solidFill>
              </a:rPr>
              <a:t>action verb</a:t>
            </a:r>
            <a:r>
              <a:rPr lang="en-US" sz="4100" b="1" dirty="0">
                <a:solidFill>
                  <a:prstClr val="white"/>
                </a:solidFill>
              </a:rPr>
              <a:t>? </a:t>
            </a:r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435219" y="2772048"/>
            <a:ext cx="11161240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3600" b="1" dirty="0">
                <a:solidFill>
                  <a:srgbClr val="FFFF00"/>
                </a:solidFill>
              </a:rPr>
              <a:t>Mental </a:t>
            </a:r>
            <a:r>
              <a:rPr lang="en-US" sz="3600" b="1" dirty="0">
                <a:solidFill>
                  <a:schemeClr val="tx1"/>
                </a:solidFill>
              </a:rPr>
              <a:t>verbs have meanings that are related to concepts such as discovering, understanding, thinking, or planning. In general, a mental verb refers to a cognitive state.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456378" y="5310356"/>
            <a:ext cx="1173629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endParaRPr lang="en-US" sz="3600" dirty="0" smtClean="0">
              <a:solidFill>
                <a:srgbClr val="FFFF00"/>
              </a:solidFill>
            </a:endParaRPr>
          </a:p>
          <a:p>
            <a:pPr algn="l"/>
            <a:endParaRPr lang="en-US" sz="3600" dirty="0">
              <a:solidFill>
                <a:srgbClr val="FFFF00"/>
              </a:solidFill>
            </a:endParaRPr>
          </a:p>
          <a:p>
            <a:pPr algn="l"/>
            <a:r>
              <a:rPr lang="en-US" sz="3600" dirty="0">
                <a:solidFill>
                  <a:srgbClr val="FFFF00"/>
                </a:solidFill>
              </a:rPr>
              <a:t>She considers the job done</a:t>
            </a:r>
            <a:r>
              <a:rPr lang="en-US" sz="3600" dirty="0" smtClean="0">
                <a:solidFill>
                  <a:srgbClr val="FFFF00"/>
                </a:solidFill>
              </a:rPr>
              <a:t>.</a:t>
            </a:r>
          </a:p>
          <a:p>
            <a:pPr algn="l"/>
            <a:r>
              <a:rPr lang="en-US" sz="3600" dirty="0">
                <a:solidFill>
                  <a:prstClr val="white"/>
                </a:solidFill>
              </a:rPr>
              <a:t>(The word considers is a verb. It expresses the mental activity to consider.)</a:t>
            </a:r>
          </a:p>
        </p:txBody>
      </p:sp>
    </p:spTree>
    <p:extLst>
      <p:ext uri="{BB962C8B-B14F-4D97-AF65-F5344CB8AC3E}">
        <p14:creationId xmlns:p14="http://schemas.microsoft.com/office/powerpoint/2010/main" val="381082546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6378" y="1160386"/>
            <a:ext cx="11736290" cy="1611662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ctr"/>
            <a:r>
              <a:rPr lang="en-US" sz="4100" b="1" dirty="0">
                <a:solidFill>
                  <a:prstClr val="white"/>
                </a:solidFill>
              </a:rPr>
              <a:t>What is the difference between </a:t>
            </a:r>
            <a:endParaRPr lang="en-US" sz="4100" b="1" dirty="0" smtClean="0">
              <a:solidFill>
                <a:prstClr val="white"/>
              </a:solidFill>
            </a:endParaRPr>
          </a:p>
          <a:p>
            <a:pPr algn="ctr"/>
            <a:r>
              <a:rPr lang="en-US" sz="4100" b="1" dirty="0" smtClean="0">
                <a:solidFill>
                  <a:prstClr val="white"/>
                </a:solidFill>
              </a:rPr>
              <a:t>a </a:t>
            </a:r>
            <a:r>
              <a:rPr lang="en-US" sz="4100" b="1" dirty="0">
                <a:solidFill>
                  <a:srgbClr val="FFFF00"/>
                </a:solidFill>
              </a:rPr>
              <a:t>mental</a:t>
            </a:r>
            <a:r>
              <a:rPr lang="en-US" sz="4100" b="1" dirty="0">
                <a:solidFill>
                  <a:prstClr val="white"/>
                </a:solidFill>
              </a:rPr>
              <a:t> and </a:t>
            </a:r>
            <a:r>
              <a:rPr lang="en-US" sz="4100" b="1" dirty="0">
                <a:solidFill>
                  <a:srgbClr val="FFFF00"/>
                </a:solidFill>
              </a:rPr>
              <a:t>physical</a:t>
            </a:r>
            <a:r>
              <a:rPr lang="en-US" sz="4100" b="1" dirty="0">
                <a:solidFill>
                  <a:prstClr val="white"/>
                </a:solidFill>
              </a:rPr>
              <a:t> action verb?</a:t>
            </a:r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456377" y="3055392"/>
            <a:ext cx="5868145" cy="576064"/>
          </a:xfrm>
          <a:prstGeom prst="round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</a:rPr>
              <a:t>Mental verbs</a:t>
            </a:r>
            <a:endParaRPr lang="en-US" sz="3600" b="1" dirty="0">
              <a:solidFill>
                <a:srgbClr val="FFFF00"/>
              </a:solidFill>
            </a:endParaRPr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6516811" y="3060080"/>
            <a:ext cx="5675857" cy="576064"/>
          </a:xfrm>
          <a:prstGeom prst="round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Physical verbs</a:t>
            </a:r>
            <a:endParaRPr lang="en-US" sz="3600" b="1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456378" y="3906614"/>
            <a:ext cx="5868145" cy="4194026"/>
          </a:xfrm>
          <a:prstGeom prst="roundRect">
            <a:avLst/>
          </a:prstGeom>
          <a:pattFill prst="pct50">
            <a:fgClr>
              <a:schemeClr val="accent1"/>
            </a:fgClr>
            <a:bgClr>
              <a:schemeClr val="bg1"/>
            </a:bgClr>
          </a:patt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A mental </a:t>
            </a:r>
            <a:r>
              <a:rPr lang="en-US" sz="2800" dirty="0"/>
              <a:t>action is not visible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/>
              <a:t> </a:t>
            </a:r>
            <a:r>
              <a:rPr lang="en-US" sz="2800" b="1" dirty="0" smtClean="0"/>
              <a:t>Jenny</a:t>
            </a:r>
            <a:r>
              <a:rPr lang="en-US" sz="2800" dirty="0"/>
              <a:t> </a:t>
            </a:r>
            <a:r>
              <a:rPr lang="en-US" sz="2800" b="1" i="1" u="sng" dirty="0">
                <a:solidFill>
                  <a:srgbClr val="FFFF00"/>
                </a:solidFill>
              </a:rPr>
              <a:t>thought</a:t>
            </a:r>
            <a:r>
              <a:rPr lang="en-US" sz="2800" dirty="0"/>
              <a:t> good ideas</a:t>
            </a:r>
            <a:r>
              <a:rPr lang="en-US" sz="2800" dirty="0" smtClean="0"/>
              <a:t>.</a:t>
            </a:r>
          </a:p>
          <a:p>
            <a:pPr algn="ctr"/>
            <a:endParaRPr lang="en-US" sz="2800" dirty="0" smtClean="0"/>
          </a:p>
          <a:p>
            <a:pPr algn="ctr"/>
            <a:r>
              <a:rPr lang="en-US" sz="2800" dirty="0" smtClean="0"/>
              <a:t>In </a:t>
            </a:r>
            <a:r>
              <a:rPr lang="en-US" sz="2800" dirty="0"/>
              <a:t>this example, the Subject Jenny thought ideas.  </a:t>
            </a:r>
            <a:r>
              <a:rPr lang="en-US" sz="2800" i="1" dirty="0"/>
              <a:t>Thought</a:t>
            </a:r>
            <a:r>
              <a:rPr lang="en-US" sz="2800" dirty="0"/>
              <a:t> is a mental verb.  We cannot literally see her thinking.  Yet it is and action she performs.</a:t>
            </a:r>
            <a:br>
              <a:rPr lang="en-US" sz="2800" dirty="0"/>
            </a:br>
            <a:r>
              <a:rPr lang="en-US" dirty="0"/>
              <a:t> </a:t>
            </a:r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6516811" y="3920604"/>
            <a:ext cx="5675857" cy="418003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  physical action verb shows a </a:t>
            </a:r>
            <a:r>
              <a:rPr lang="en-US" dirty="0" smtClean="0">
                <a:solidFill>
                  <a:schemeClr val="bg1"/>
                </a:solidFill>
              </a:rPr>
              <a:t>visible action.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b="1" dirty="0">
                <a:solidFill>
                  <a:schemeClr val="bg1"/>
                </a:solidFill>
              </a:rPr>
              <a:t>Sally</a:t>
            </a:r>
            <a:r>
              <a:rPr lang="en-US" dirty="0">
                <a:solidFill>
                  <a:schemeClr val="bg1"/>
                </a:solidFill>
              </a:rPr>
              <a:t> </a:t>
            </a:r>
            <a:r>
              <a:rPr lang="en-US" b="1" i="1" u="sng" dirty="0">
                <a:solidFill>
                  <a:srgbClr val="FF0000"/>
                </a:solidFill>
              </a:rPr>
              <a:t>walked</a:t>
            </a:r>
            <a:r>
              <a:rPr lang="en-US" dirty="0">
                <a:solidFill>
                  <a:schemeClr val="bg1"/>
                </a:solidFill>
              </a:rPr>
              <a:t> the dog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algn="ctr"/>
            <a:r>
              <a:rPr lang="en-US" dirty="0">
                <a:solidFill>
                  <a:schemeClr val="bg1"/>
                </a:solidFill>
              </a:rPr>
              <a:t/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In this case, the action verb is </a:t>
            </a:r>
            <a:r>
              <a:rPr lang="en-US" dirty="0">
                <a:solidFill>
                  <a:srgbClr val="FF0000"/>
                </a:solidFill>
              </a:rPr>
              <a:t>walked</a:t>
            </a:r>
            <a:r>
              <a:rPr lang="en-US" dirty="0">
                <a:solidFill>
                  <a:schemeClr val="bg1"/>
                </a:solidFill>
              </a:rPr>
              <a:t>, which is something being done by the Subject Sally.  The Object of Sally's action is dog.  You can see Sally walking the dog.  You can see Sally's physical action.</a:t>
            </a:r>
          </a:p>
        </p:txBody>
      </p:sp>
    </p:spTree>
    <p:extLst>
      <p:ext uri="{BB962C8B-B14F-4D97-AF65-F5344CB8AC3E}">
        <p14:creationId xmlns:p14="http://schemas.microsoft.com/office/powerpoint/2010/main" val="36309317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  <p:bldP spid="3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6378" y="1160386"/>
            <a:ext cx="9792074" cy="1325236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ctr" rtl="0"/>
            <a:endParaRPr lang="en-US" sz="4400" dirty="0" smtClean="0"/>
          </a:p>
          <a:p>
            <a:pPr algn="ctr" rtl="0"/>
            <a:r>
              <a:rPr lang="en-US" sz="4400" dirty="0" smtClean="0"/>
              <a:t>Common </a:t>
            </a:r>
            <a:r>
              <a:rPr lang="en-US" sz="4400" dirty="0"/>
              <a:t>Action Verbs</a:t>
            </a:r>
          </a:p>
          <a:p>
            <a:r>
              <a:rPr lang="en-US" sz="4400" dirty="0"/>
              <a:t/>
            </a:r>
            <a:br>
              <a:rPr lang="en-US" sz="4400" dirty="0"/>
            </a:br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462281" y="2893705"/>
            <a:ext cx="1181517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/>
              <a:t>There are endless action verbs used in the English language. Below is a list of commonly used action verbs</a:t>
            </a:r>
            <a:r>
              <a:rPr lang="en-US" sz="3600" dirty="0" smtClean="0"/>
              <a:t>:</a:t>
            </a: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Act Agree Arrive Ask Bake Bring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smtClean="0">
                <a:solidFill>
                  <a:srgbClr val="FFFF00"/>
                </a:solidFill>
              </a:rPr>
              <a:t>Build</a:t>
            </a:r>
            <a:r>
              <a:rPr lang="en-US" sz="3600" dirty="0">
                <a:solidFill>
                  <a:srgbClr val="FFFF00"/>
                </a:solidFill>
              </a:rPr>
              <a:t> </a:t>
            </a:r>
            <a:r>
              <a:rPr lang="en-US" sz="3600" dirty="0" smtClean="0">
                <a:solidFill>
                  <a:srgbClr val="FFFF00"/>
                </a:solidFill>
              </a:rPr>
              <a:t>Buy Call Climb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Close Come Cry Dance Dream Drink Eat Enter Exit Fall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Fix Give Go Grab Help Hit Hop Insult Joke Jump Kick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Laugh Leave Lift Listen Make March Move Nod Open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Play Push Read Ride Run Send Shout Sing Sit Smile Spend Stand Talk Think Throw Touch Turn Visit Vote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r>
              <a:rPr lang="en-US" sz="3600" dirty="0" smtClean="0">
                <a:solidFill>
                  <a:srgbClr val="FFFF00"/>
                </a:solidFill>
              </a:rPr>
              <a:t>Wait Walk Write Yell….etc.  </a:t>
            </a:r>
            <a:endParaRPr lang="en-US" sz="3600" dirty="0">
              <a:solidFill>
                <a:srgbClr val="FFFF00"/>
              </a:solidFill>
            </a:endParaRPr>
          </a:p>
          <a:p>
            <a:pPr algn="l" rtl="0"/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78217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46627" y="0"/>
            <a:ext cx="11908323" cy="118413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000" b="1" dirty="0" smtClean="0">
                <a:solidFill>
                  <a:srgbClr val="FFFF00"/>
                </a:solidFill>
                <a:latin typeface="Algerian" pitchFamily="82" charset="0"/>
              </a:rPr>
              <a:t>Action verbs</a:t>
            </a:r>
            <a:endParaRPr lang="ar-SA" sz="15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456378" y="1160386"/>
            <a:ext cx="9792074" cy="1325236"/>
          </a:xfrm>
          <a:prstGeom prst="roundRect">
            <a:avLst/>
          </a:prstGeom>
          <a:noFill/>
          <a:ln w="88900" cmpd="dbl">
            <a:solidFill>
              <a:srgbClr val="FF0000"/>
            </a:solidFill>
          </a:ln>
          <a:effectLst>
            <a:glow rad="152400">
              <a:schemeClr val="tx1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4695" tIns="47348" rIns="94695" bIns="47348" spcCol="0" rtlCol="1" anchor="ctr"/>
          <a:lstStyle/>
          <a:p>
            <a:pPr algn="l"/>
            <a:r>
              <a:rPr lang="en-US" sz="4100" b="1" dirty="0" smtClean="0">
                <a:solidFill>
                  <a:prstClr val="white"/>
                </a:solidFill>
              </a:rPr>
              <a:t>Some more examples:</a:t>
            </a:r>
            <a:endParaRPr lang="ar-IQ" dirty="0">
              <a:solidFill>
                <a:prstClr val="white"/>
              </a:solidFill>
            </a:endParaRPr>
          </a:p>
        </p:txBody>
      </p:sp>
      <p:sp>
        <p:nvSpPr>
          <p:cNvPr id="5" name="مستطيل 4"/>
          <p:cNvSpPr/>
          <p:nvPr/>
        </p:nvSpPr>
        <p:spPr>
          <a:xfrm>
            <a:off x="677862" y="4572248"/>
            <a:ext cx="114492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1</a:t>
            </a:r>
            <a:r>
              <a:rPr lang="en-US" sz="3200" dirty="0">
                <a:solidFill>
                  <a:srgbClr val="FFFF00"/>
                </a:solidFill>
              </a:rPr>
              <a:t>. The dog </a:t>
            </a:r>
            <a:r>
              <a:rPr lang="en-US" sz="3200" u="sng" dirty="0"/>
              <a:t>ran</a:t>
            </a:r>
            <a:r>
              <a:rPr lang="en-US" sz="3200" dirty="0">
                <a:solidFill>
                  <a:srgbClr val="FFFF00"/>
                </a:solidFill>
              </a:rPr>
              <a:t> across the yard..</a:t>
            </a:r>
            <a:endParaRPr lang="en-US" sz="3200" dirty="0" smtClean="0">
              <a:solidFill>
                <a:srgbClr val="FFFF00"/>
              </a:solidFill>
            </a:endParaRPr>
          </a:p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2</a:t>
            </a:r>
            <a:r>
              <a:rPr lang="en-US" sz="3200" dirty="0">
                <a:solidFill>
                  <a:srgbClr val="FFFF00"/>
                </a:solidFill>
              </a:rPr>
              <a:t>. She </a:t>
            </a:r>
            <a:r>
              <a:rPr lang="en-US" sz="3200" u="sng" dirty="0"/>
              <a:t>left</a:t>
            </a:r>
            <a:r>
              <a:rPr lang="en-US" sz="3200" dirty="0">
                <a:solidFill>
                  <a:srgbClr val="FFFF00"/>
                </a:solidFill>
              </a:rPr>
              <a:t> in a hurry</a:t>
            </a:r>
            <a:r>
              <a:rPr lang="en-US" sz="3200" dirty="0" smtClean="0">
                <a:solidFill>
                  <a:srgbClr val="FFFF00"/>
                </a:solidFill>
              </a:rPr>
              <a:t>.</a:t>
            </a:r>
          </a:p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3. </a:t>
            </a:r>
            <a:r>
              <a:rPr lang="en-US" sz="3200" dirty="0">
                <a:solidFill>
                  <a:srgbClr val="FFFF00"/>
                </a:solidFill>
              </a:rPr>
              <a:t>She </a:t>
            </a:r>
            <a:r>
              <a:rPr lang="en-US" sz="3200" u="sng" dirty="0"/>
              <a:t>yelled</a:t>
            </a:r>
            <a:r>
              <a:rPr lang="en-US" sz="3200" dirty="0">
                <a:solidFill>
                  <a:srgbClr val="FFFF00"/>
                </a:solidFill>
              </a:rPr>
              <a:t> when she </a:t>
            </a:r>
            <a:r>
              <a:rPr lang="en-US" sz="3200" u="sng" dirty="0"/>
              <a:t>hit</a:t>
            </a:r>
            <a:r>
              <a:rPr lang="en-US" sz="3200" dirty="0">
                <a:solidFill>
                  <a:srgbClr val="FFFF00"/>
                </a:solidFill>
              </a:rPr>
              <a:t> her toe</a:t>
            </a:r>
            <a:r>
              <a:rPr lang="en-US" sz="3200" dirty="0"/>
              <a:t>.</a:t>
            </a:r>
          </a:p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4. The </a:t>
            </a:r>
            <a:r>
              <a:rPr lang="en-US" sz="3200" dirty="0">
                <a:solidFill>
                  <a:srgbClr val="FFFF00"/>
                </a:solidFill>
              </a:rPr>
              <a:t>cat </a:t>
            </a:r>
            <a:r>
              <a:rPr lang="en-US" sz="3200" u="sng" dirty="0"/>
              <a:t>sat</a:t>
            </a:r>
            <a:r>
              <a:rPr lang="en-US" sz="3200" dirty="0"/>
              <a:t> </a:t>
            </a:r>
            <a:r>
              <a:rPr lang="en-US" sz="3200" dirty="0">
                <a:solidFill>
                  <a:srgbClr val="FFFF00"/>
                </a:solidFill>
              </a:rPr>
              <a:t>by the window.</a:t>
            </a:r>
          </a:p>
          <a:p>
            <a:pPr algn="l"/>
            <a:r>
              <a:rPr lang="en-US" sz="3200" dirty="0" smtClean="0">
                <a:solidFill>
                  <a:srgbClr val="FFFF00"/>
                </a:solidFill>
              </a:rPr>
              <a:t>5</a:t>
            </a:r>
            <a:r>
              <a:rPr lang="en-US" sz="3200" dirty="0">
                <a:solidFill>
                  <a:srgbClr val="FFFF00"/>
                </a:solidFill>
              </a:rPr>
              <a:t>. She </a:t>
            </a:r>
            <a:r>
              <a:rPr lang="en-US" sz="3200" u="sng" dirty="0"/>
              <a:t>accepted</a:t>
            </a:r>
            <a:r>
              <a:rPr lang="en-US" sz="3200" dirty="0">
                <a:solidFill>
                  <a:srgbClr val="FFFF00"/>
                </a:solidFill>
              </a:rPr>
              <a:t> the job offer.</a:t>
            </a:r>
          </a:p>
          <a:p>
            <a:pPr algn="l"/>
            <a:endParaRPr lang="en-US" sz="3200" dirty="0" smtClean="0">
              <a:solidFill>
                <a:srgbClr val="FFFF00"/>
              </a:solidFill>
            </a:endParaRPr>
          </a:p>
        </p:txBody>
      </p:sp>
      <p:sp>
        <p:nvSpPr>
          <p:cNvPr id="6" name="مستطيل 5"/>
          <p:cNvSpPr/>
          <p:nvPr/>
        </p:nvSpPr>
        <p:spPr>
          <a:xfrm>
            <a:off x="684163" y="2592160"/>
            <a:ext cx="1144927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/>
              <a:t>Verb </a:t>
            </a:r>
            <a:r>
              <a:rPr lang="en-US" sz="3600" dirty="0"/>
              <a:t>in a sentence. The action verb is underlined in each sentence. Remember that action verbs don't have to describe movement; the action can be mental.</a:t>
            </a:r>
          </a:p>
        </p:txBody>
      </p:sp>
    </p:spTree>
    <p:extLst>
      <p:ext uri="{BB962C8B-B14F-4D97-AF65-F5344CB8AC3E}">
        <p14:creationId xmlns:p14="http://schemas.microsoft.com/office/powerpoint/2010/main" val="417227276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96131" y="749424"/>
            <a:ext cx="11809311" cy="1104054"/>
          </a:xfrm>
        </p:spPr>
        <p:txBody>
          <a:bodyPr>
            <a:noAutofit/>
          </a:bodyPr>
          <a:lstStyle/>
          <a:p>
            <a:pPr algn="ctr"/>
            <a:r>
              <a:rPr lang="en-GB" sz="6000" dirty="0">
                <a:solidFill>
                  <a:srgbClr val="FFFF00"/>
                </a:solidFill>
                <a:latin typeface="Algerian" pitchFamily="82" charset="0"/>
              </a:rPr>
              <a:t>Thanks for all my students</a:t>
            </a:r>
            <a:endParaRPr lang="ar-SA" sz="6000" dirty="0">
              <a:solidFill>
                <a:srgbClr val="FFFF00"/>
              </a:solidFill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47390" y="1932094"/>
            <a:ext cx="12007559" cy="6348306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endParaRPr lang="en-GB" sz="5400" dirty="0" smtClean="0"/>
          </a:p>
          <a:p>
            <a:pPr algn="ctr">
              <a:buNone/>
              <a:defRPr/>
            </a:pPr>
            <a:endParaRPr lang="en-GB" sz="5400" dirty="0"/>
          </a:p>
          <a:p>
            <a:pPr algn="ctr">
              <a:buNone/>
              <a:defRPr/>
            </a:pPr>
            <a:r>
              <a:rPr lang="en-GB" sz="5400" dirty="0" smtClean="0"/>
              <a:t>I </a:t>
            </a:r>
            <a:r>
              <a:rPr lang="en-GB" sz="5400" dirty="0"/>
              <a:t>hope you will </a:t>
            </a:r>
            <a:r>
              <a:rPr lang="en-GB" sz="5400" dirty="0" smtClean="0"/>
              <a:t>understand</a:t>
            </a:r>
          </a:p>
          <a:p>
            <a:pPr algn="ctr">
              <a:buNone/>
              <a:defRPr/>
            </a:pPr>
            <a:r>
              <a:rPr lang="en-GB" sz="5400" dirty="0" smtClean="0"/>
              <a:t> </a:t>
            </a:r>
            <a:r>
              <a:rPr lang="en-GB" sz="5400" dirty="0"/>
              <a:t>my lesson...</a:t>
            </a:r>
          </a:p>
          <a:p>
            <a:pPr algn="ctr">
              <a:defRPr/>
            </a:pPr>
            <a:endParaRPr lang="en-GB" dirty="0" smtClean="0"/>
          </a:p>
          <a:p>
            <a:pPr algn="ctr">
              <a:defRPr/>
            </a:pPr>
            <a:endParaRPr lang="en-GB" dirty="0" smtClean="0"/>
          </a:p>
          <a:p>
            <a:pPr algn="ctr">
              <a:buNone/>
              <a:defRPr/>
            </a:pPr>
            <a:r>
              <a:rPr lang="en-US" sz="4700" b="1" dirty="0"/>
              <a:t> 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2601796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عنصري">
  <a:themeElements>
    <a:clrScheme name="عنصري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عنصري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عنصري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6481</TotalTime>
  <Words>484</Words>
  <Application>Microsoft Office PowerPoint</Application>
  <PresentationFormat>مخصص</PresentationFormat>
  <Paragraphs>85</Paragraphs>
  <Slides>9</Slides>
  <Notes>8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0" baseType="lpstr">
      <vt:lpstr>عنصري</vt:lpstr>
      <vt:lpstr>Presented by  Asst. Inst. Hazim Mohamed Ali  Al Timimi</vt:lpstr>
      <vt:lpstr>Action verbs</vt:lpstr>
      <vt:lpstr>Action verbs</vt:lpstr>
      <vt:lpstr>Action verbs</vt:lpstr>
      <vt:lpstr>Action verbs</vt:lpstr>
      <vt:lpstr>Action verbs</vt:lpstr>
      <vt:lpstr>Action verbs</vt:lpstr>
      <vt:lpstr>Action verbs</vt:lpstr>
      <vt:lpstr>Thanks for all my students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Presented by  Assistant Prof. Nazar Hussien Wali</dc:title>
  <dc:creator>Maher</dc:creator>
  <cp:lastModifiedBy>Maher</cp:lastModifiedBy>
  <cp:revision>362</cp:revision>
  <dcterms:created xsi:type="dcterms:W3CDTF">2018-01-23T08:20:57Z</dcterms:created>
  <dcterms:modified xsi:type="dcterms:W3CDTF">2018-11-12T06:13:31Z</dcterms:modified>
</cp:coreProperties>
</file>